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73" r:id="rId6"/>
    <p:sldId id="374" r:id="rId7"/>
    <p:sldId id="370" r:id="rId8"/>
    <p:sldId id="371" r:id="rId9"/>
    <p:sldId id="378" r:id="rId10"/>
    <p:sldId id="377"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678" autoAdjust="0"/>
  </p:normalViewPr>
  <p:slideViewPr>
    <p:cSldViewPr snapToGrid="0">
      <p:cViewPr varScale="1">
        <p:scale>
          <a:sx n="110" d="100"/>
          <a:sy n="110" d="100"/>
        </p:scale>
        <p:origin x="48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492376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1069082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wmf"/><Relationship Id="rId5" Type="http://schemas.openxmlformats.org/officeDocument/2006/relationships/oleObject" Target="../embeddings/oleObject1.bin"/><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35131" y="1709739"/>
            <a:ext cx="11286309" cy="1033461"/>
          </a:xfrm>
        </p:spPr>
        <p:txBody>
          <a:bodyPr/>
          <a:lstStyle/>
          <a:p>
            <a:pPr marL="0" indent="0">
              <a:buNone/>
            </a:pPr>
            <a:r>
              <a:rPr kumimoji="1" lang="en-US" altLang="zh-CN" sz="4800" dirty="0">
                <a:latin typeface="Arial" panose="020B0604020202020204" pitchFamily="34" charset="0"/>
                <a:cs typeface="Arial" panose="020B0604020202020204" pitchFamily="34" charset="0"/>
                <a:sym typeface="Calibri" panose="020F0502020204030204" pitchFamily="34" charset="0"/>
              </a:rPr>
              <a:t>R19 </a:t>
            </a:r>
            <a:r>
              <a:rPr kumimoji="1" lang="en-US" altLang="zh-CN" sz="4800" dirty="0" err="1">
                <a:latin typeface="Arial" panose="020B0604020202020204" pitchFamily="34" charset="0"/>
                <a:cs typeface="Arial" panose="020B0604020202020204" pitchFamily="34" charset="0"/>
                <a:sym typeface="Calibri" panose="020F0502020204030204" pitchFamily="34" charset="0"/>
              </a:rPr>
              <a:t>EnergySys</a:t>
            </a:r>
            <a:r>
              <a:rPr kumimoji="1" lang="en-US" altLang="zh-CN" sz="4800" dirty="0">
                <a:latin typeface="Arial" panose="020B0604020202020204" pitchFamily="34" charset="0"/>
                <a:cs typeface="Arial" panose="020B0604020202020204" pitchFamily="34" charset="0"/>
                <a:sym typeface="Calibri" panose="020F0502020204030204" pitchFamily="34" charset="0"/>
              </a:rPr>
              <a:t> Proposal</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960775" y="3722926"/>
            <a:ext cx="7142714" cy="1500187"/>
          </a:xfrm>
        </p:spPr>
        <p:txBody>
          <a:bodyPr/>
          <a:lstStyle/>
          <a:p>
            <a:pPr marL="0" indent="0" algn="ctr" eaLnBrk="1" hangingPunct="1">
              <a:buFontTx/>
              <a:buNone/>
            </a:pPr>
            <a:r>
              <a:rPr lang="en-GB" altLang="en-US" dirty="0">
                <a:latin typeface="Arial" panose="020B0604020202020204" pitchFamily="34" charset="0"/>
                <a:cs typeface="Arial" panose="020B0604020202020204" pitchFamily="34" charset="0"/>
              </a:rPr>
              <a:t>vivo</a:t>
            </a:r>
          </a:p>
          <a:p>
            <a:pPr marL="0" indent="0" algn="ctr" eaLnBrk="1" hangingPunct="1">
              <a:buFontTx/>
              <a:buNone/>
            </a:pPr>
            <a:r>
              <a:rPr lang="en-GB" altLang="en-US" dirty="0">
                <a:latin typeface="Arial" panose="020B0604020202020204" pitchFamily="34" charset="0"/>
                <a:cs typeface="Arial" panose="020B0604020202020204" pitchFamily="34" charset="0"/>
              </a:rPr>
              <a:t>2024 August</a:t>
            </a:r>
          </a:p>
          <a:p>
            <a:pPr marL="0" indent="0" algn="ctr" eaLnBrk="1" hangingPunct="1">
              <a:buFontTx/>
              <a:buNone/>
            </a:pPr>
            <a:endParaRPr lang="en-GB" altLang="en-US" sz="1400" dirty="0">
              <a:latin typeface="Arial" panose="020B0604020202020204" pitchFamily="34" charset="0"/>
              <a:cs typeface="Arial" panose="020B0604020202020204" pitchFamily="34" charset="0"/>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pPr marL="0" indent="0">
              <a:buNone/>
            </a:pPr>
            <a:r>
              <a:rPr kumimoji="1" lang="en-US" altLang="zh-CN" sz="3600" dirty="0">
                <a:latin typeface="Arial" panose="020B0604020202020204" pitchFamily="34" charset="0"/>
                <a:ea typeface="微软雅黑" panose="020B0503020204020204" pitchFamily="34" charset="-122"/>
                <a:cs typeface="Arial" panose="020B0604020202020204" pitchFamily="34" charset="0"/>
              </a:rPr>
              <a:t>How to calculate per UE Energy Consumption</a:t>
            </a:r>
            <a:r>
              <a:rPr kumimoji="1" lang="zh-CN" altLang="en-US" sz="3600" dirty="0">
                <a:latin typeface="Arial" panose="020B0604020202020204" pitchFamily="34" charset="0"/>
                <a:ea typeface="微软雅黑" panose="020B0503020204020204" pitchFamily="34" charset="-122"/>
                <a:cs typeface="Arial" panose="020B0604020202020204" pitchFamily="34" charset="0"/>
              </a:rPr>
              <a:t>？</a:t>
            </a:r>
            <a:endParaRPr kumimoji="1" lang="en-US" altLang="zh-CN" sz="3600" dirty="0">
              <a:latin typeface="Arial" panose="020B0604020202020204" pitchFamily="34" charset="0"/>
              <a:ea typeface="微软雅黑" panose="020B0503020204020204" pitchFamily="34" charset="-122"/>
              <a:cs typeface="Arial" panose="020B0604020202020204" pitchFamily="34" charset="0"/>
            </a:endParaRP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88535" y="1261501"/>
            <a:ext cx="11755225" cy="4625978"/>
          </a:xfrm>
        </p:spPr>
        <p:txBody>
          <a:bodyPr/>
          <a:lstStyle/>
          <a:p>
            <a:r>
              <a:rPr lang="en-US" altLang="zh-CN" sz="1800" dirty="0">
                <a:latin typeface="Arial" panose="020B0604020202020204" pitchFamily="34" charset="0"/>
                <a:cs typeface="Arial" panose="020B0604020202020204" pitchFamily="34" charset="0"/>
              </a:rPr>
              <a:t>In TR 23.700-66, UE Energy Consumption is calculated by the ratio of UE granularity data traffic to the total traffic, cannot reflect the difference in energy consumption of UE in different locations and environments, etc.</a:t>
            </a:r>
          </a:p>
          <a:p>
            <a:pPr marL="742950" lvl="1" indent="-285750"/>
            <a:r>
              <a:rPr lang="en-US" altLang="zh-CN" sz="1400" dirty="0">
                <a:latin typeface="Arial" panose="020B0604020202020204" pitchFamily="34" charset="0"/>
                <a:cs typeface="Arial" panose="020B0604020202020204" pitchFamily="34" charset="0"/>
              </a:rPr>
              <a:t>For example, the energy consumption of the UE of the same service at the edge of the cell is the same as that in the center of the cell</a:t>
            </a:r>
            <a:endParaRPr lang="zh-CN" altLang="en-US" sz="1400" dirty="0">
              <a:latin typeface="Arial" panose="020B0604020202020204" pitchFamily="34" charset="0"/>
              <a:cs typeface="Arial" panose="020B0604020202020204" pitchFamily="34" charset="0"/>
            </a:endParaRPr>
          </a:p>
          <a:p>
            <a:endParaRPr lang="en-US" altLang="zh-CN" sz="2000" b="1" dirty="0">
              <a:latin typeface="Arial" panose="020B0604020202020204" pitchFamily="34" charset="0"/>
              <a:cs typeface="Arial" panose="020B0604020202020204" pitchFamily="34" charset="0"/>
            </a:endParaRPr>
          </a:p>
          <a:p>
            <a:endParaRPr lang="en-US" altLang="zh-CN" sz="2000" b="1" dirty="0">
              <a:latin typeface="Arial" panose="020B0604020202020204" pitchFamily="34" charset="0"/>
              <a:cs typeface="Arial" panose="020B0604020202020204" pitchFamily="34" charset="0"/>
            </a:endParaRPr>
          </a:p>
          <a:p>
            <a:endParaRPr lang="en-US" altLang="zh-CN" sz="2000" b="1" dirty="0">
              <a:latin typeface="Arial" panose="020B0604020202020204" pitchFamily="34" charset="0"/>
              <a:cs typeface="Arial" panose="020B0604020202020204" pitchFamily="34" charset="0"/>
            </a:endParaRPr>
          </a:p>
          <a:p>
            <a:endParaRPr lang="en-US" altLang="zh-CN" sz="2000" b="1" dirty="0">
              <a:latin typeface="Arial" panose="020B0604020202020204" pitchFamily="34" charset="0"/>
              <a:cs typeface="Arial" panose="020B0604020202020204" pitchFamily="34" charset="0"/>
            </a:endParaRPr>
          </a:p>
          <a:p>
            <a:endParaRPr lang="en-US" altLang="zh-CN" sz="2000" b="1" dirty="0">
              <a:latin typeface="Arial" panose="020B0604020202020204" pitchFamily="34" charset="0"/>
              <a:cs typeface="Arial" panose="020B0604020202020204" pitchFamily="34" charset="0"/>
            </a:endParaRPr>
          </a:p>
          <a:p>
            <a:r>
              <a:rPr lang="en-US" altLang="zh-CN" sz="2000" b="1" dirty="0">
                <a:latin typeface="Arial" panose="020B0604020202020204" pitchFamily="34" charset="0"/>
                <a:cs typeface="Arial" panose="020B0604020202020204" pitchFamily="34" charset="0"/>
              </a:rPr>
              <a:t>Observation</a:t>
            </a:r>
            <a:r>
              <a:rPr lang="en-US" altLang="zh-CN" sz="2000" dirty="0">
                <a:latin typeface="Arial" panose="020B0604020202020204" pitchFamily="34" charset="0"/>
                <a:cs typeface="Arial" panose="020B0604020202020204" pitchFamily="34" charset="0"/>
              </a:rPr>
              <a:t>: The energy consumption is not basically related to data volume, it is important to involve RAN when talking about network energy saving and energy efficiency considering the majority of network energy is consumed in the RAN. Especially,</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when UE locates in different areas with different radio conditions, the energy consumption will be different.</a:t>
            </a:r>
            <a:endParaRPr lang="en-US" altLang="en-US" sz="2000"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D7B20BE1-F850-4CC4-A95B-FBFFBC50D7CB}"/>
                  </a:ext>
                </a:extLst>
              </p:cNvPr>
              <p:cNvSpPr/>
              <p:nvPr/>
            </p:nvSpPr>
            <p:spPr>
              <a:xfrm>
                <a:off x="2943115" y="3444787"/>
                <a:ext cx="4904869" cy="61831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b="0" i="1" dirty="0" smtClean="0">
                          <a:latin typeface="Cambria Math" panose="02040503050406030204" pitchFamily="18" charset="0"/>
                          <a:ea typeface="宋体" panose="02010600030101010101" pitchFamily="2" charset="-122"/>
                          <a:sym typeface="Calibri" panose="020F0502020204030204" pitchFamily="34" charset="0"/>
                        </a:rPr>
                        <m:t>𝐸</m:t>
                      </m:r>
                      <m:r>
                        <m:rPr>
                          <m:sty m:val="p"/>
                        </m:rPr>
                        <a:rPr lang="en-US" altLang="zh-CN" i="1" dirty="0">
                          <a:latin typeface="Cambria Math" panose="02040503050406030204" pitchFamily="18" charset="0"/>
                          <a:ea typeface="宋体" panose="02010600030101010101" pitchFamily="2" charset="-122"/>
                          <a:sym typeface="Calibri" panose="020F0502020204030204" pitchFamily="34" charset="0"/>
                        </a:rPr>
                        <m:t>C</m:t>
                      </m:r>
                      <m:r>
                        <a:rPr lang="en-US" altLang="zh-CN" b="0" i="1" dirty="0" smtClean="0">
                          <a:latin typeface="Cambria Math" panose="02040503050406030204" pitchFamily="18" charset="0"/>
                          <a:ea typeface="宋体" panose="02010600030101010101" pitchFamily="2" charset="-122"/>
                          <a:sym typeface="Calibri" panose="020F0502020204030204" pitchFamily="34" charset="0"/>
                        </a:rPr>
                        <m:t>.</m:t>
                      </m:r>
                      <m:r>
                        <a:rPr lang="en-US" altLang="zh-CN" b="0" i="1" dirty="0" smtClean="0">
                          <a:latin typeface="Cambria Math" panose="02040503050406030204" pitchFamily="18" charset="0"/>
                          <a:ea typeface="宋体" panose="02010600030101010101" pitchFamily="2" charset="-122"/>
                          <a:sym typeface="Calibri" panose="020F0502020204030204" pitchFamily="34" charset="0"/>
                        </a:rPr>
                        <m:t>𝑈𝐸</m:t>
                      </m:r>
                      <m:r>
                        <a:rPr lang="en-US" altLang="zh-CN" i="1" dirty="0">
                          <a:latin typeface="Cambria Math" panose="02040503050406030204" pitchFamily="18" charset="0"/>
                          <a:ea typeface="宋体" panose="02010600030101010101" pitchFamily="2" charset="-122"/>
                          <a:sym typeface="Calibri" panose="020F0502020204030204" pitchFamily="34" charset="0"/>
                        </a:rPr>
                        <m:t>=</m:t>
                      </m:r>
                      <m:f>
                        <m:fPr>
                          <m:ctrlPr>
                            <a:rPr lang="en-US" altLang="zh-CN" i="1" dirty="0">
                              <a:latin typeface="Cambria Math" panose="02040503050406030204" pitchFamily="18" charset="0"/>
                              <a:ea typeface="宋体" panose="02010600030101010101" pitchFamily="2" charset="-122"/>
                              <a:sym typeface="Calibri" panose="020F0502020204030204" pitchFamily="34" charset="0"/>
                            </a:rPr>
                          </m:ctrlPr>
                        </m:fPr>
                        <m:num>
                          <m:r>
                            <m:rPr>
                              <m:sty m:val="p"/>
                            </m:rPr>
                            <a:rPr lang="en-US" altLang="zh-CN" i="1" dirty="0">
                              <a:latin typeface="Cambria Math" panose="02040503050406030204" pitchFamily="18" charset="0"/>
                              <a:ea typeface="宋体" panose="02010600030101010101" pitchFamily="2" charset="-122"/>
                              <a:sym typeface="Calibri" panose="020F0502020204030204" pitchFamily="34" charset="0"/>
                            </a:rPr>
                            <m:t>EE</m:t>
                          </m:r>
                          <m:r>
                            <a:rPr lang="en-US" altLang="zh-CN" i="1" dirty="0">
                              <a:latin typeface="Cambria Math" panose="02040503050406030204" pitchFamily="18" charset="0"/>
                              <a:ea typeface="宋体" panose="02010600030101010101" pitchFamily="2" charset="-122"/>
                              <a:sym typeface="Calibri" panose="020F0502020204030204" pitchFamily="34" charset="0"/>
                            </a:rPr>
                            <m:t>.</m:t>
                          </m:r>
                          <m:r>
                            <a:rPr lang="en-US" altLang="zh-CN" i="1" dirty="0">
                              <a:latin typeface="Cambria Math" panose="02040503050406030204" pitchFamily="18" charset="0"/>
                              <a:ea typeface="宋体" panose="02010600030101010101" pitchFamily="2" charset="-122"/>
                              <a:sym typeface="Calibri" panose="020F0502020204030204" pitchFamily="34" charset="0"/>
                            </a:rPr>
                            <m:t>𝑁𝑒𝑡𝑤𝑜𝑟𝑘𝑠𝑙𝑖𝑐𝑒</m:t>
                          </m:r>
                          <m:r>
                            <a:rPr lang="en-US" altLang="zh-CN" i="1" dirty="0">
                              <a:latin typeface="Cambria Math" panose="02040503050406030204" pitchFamily="18" charset="0"/>
                              <a:ea typeface="宋体" panose="02010600030101010101" pitchFamily="2" charset="-122"/>
                              <a:sym typeface="Calibri" panose="020F0502020204030204" pitchFamily="34" charset="0"/>
                            </a:rPr>
                            <m:t> ∗</m:t>
                          </m:r>
                          <m:r>
                            <a:rPr lang="en-US" altLang="zh-CN" i="1" dirty="0">
                              <a:latin typeface="Cambria Math" panose="02040503050406030204" pitchFamily="18" charset="0"/>
                              <a:ea typeface="宋体" panose="02010600030101010101" pitchFamily="2" charset="-122"/>
                              <a:sym typeface="Calibri" panose="020F0502020204030204" pitchFamily="34" charset="0"/>
                            </a:rPr>
                            <m:t>𝐷𝑎𝑡𝑎𝑉𝑜𝑙𝑢𝑚𝑒</m:t>
                          </m:r>
                          <m:r>
                            <a:rPr lang="en-US" altLang="zh-CN" i="1" dirty="0">
                              <a:latin typeface="Cambria Math" panose="02040503050406030204" pitchFamily="18" charset="0"/>
                              <a:ea typeface="宋体" panose="02010600030101010101" pitchFamily="2" charset="-122"/>
                              <a:sym typeface="Calibri" panose="020F0502020204030204" pitchFamily="34" charset="0"/>
                            </a:rPr>
                            <m:t>.</m:t>
                          </m:r>
                          <m:r>
                            <a:rPr lang="en-US" altLang="zh-CN" i="1" dirty="0">
                              <a:latin typeface="Cambria Math" panose="02040503050406030204" pitchFamily="18" charset="0"/>
                              <a:ea typeface="宋体" panose="02010600030101010101" pitchFamily="2" charset="-122"/>
                              <a:sym typeface="Calibri" panose="020F0502020204030204" pitchFamily="34" charset="0"/>
                            </a:rPr>
                            <m:t>𝑈𝐸</m:t>
                          </m:r>
                        </m:num>
                        <m:den>
                          <m:r>
                            <a:rPr lang="en-US" altLang="zh-CN" i="1" dirty="0">
                              <a:latin typeface="Cambria Math" panose="02040503050406030204" pitchFamily="18" charset="0"/>
                              <a:ea typeface="宋体" panose="02010600030101010101" pitchFamily="2" charset="-122"/>
                              <a:sym typeface="Calibri" panose="020F0502020204030204" pitchFamily="34" charset="0"/>
                            </a:rPr>
                            <m:t>𝐷𝑎𝑡𝑎𝑉𝑜𝑙𝑢𝑚𝑒</m:t>
                          </m:r>
                          <m:r>
                            <a:rPr lang="en-US" altLang="zh-CN" i="1" dirty="0">
                              <a:latin typeface="Cambria Math" panose="02040503050406030204" pitchFamily="18" charset="0"/>
                              <a:ea typeface="宋体" panose="02010600030101010101" pitchFamily="2" charset="-122"/>
                              <a:sym typeface="Calibri" panose="020F0502020204030204" pitchFamily="34" charset="0"/>
                            </a:rPr>
                            <m:t>.</m:t>
                          </m:r>
                          <m:r>
                            <a:rPr lang="en-US" altLang="zh-CN" i="1" dirty="0">
                              <a:latin typeface="Cambria Math" panose="02040503050406030204" pitchFamily="18" charset="0"/>
                              <a:ea typeface="宋体" panose="02010600030101010101" pitchFamily="2" charset="-122"/>
                              <a:sym typeface="Calibri" panose="020F0502020204030204" pitchFamily="34" charset="0"/>
                            </a:rPr>
                            <m:t>𝑁𝑒𝑡𝑤𝑜𝑟𝑘𝑠𝑙𝑖𝑐𝑒</m:t>
                          </m:r>
                        </m:den>
                      </m:f>
                    </m:oMath>
                  </m:oMathPara>
                </a14:m>
                <a:endParaRPr lang="zh-CN" altLang="en-US" dirty="0"/>
              </a:p>
            </p:txBody>
          </p:sp>
        </mc:Choice>
        <mc:Fallback>
          <p:sp>
            <p:nvSpPr>
              <p:cNvPr id="7" name="矩形 6">
                <a:extLst>
                  <a:ext uri="{FF2B5EF4-FFF2-40B4-BE49-F238E27FC236}">
                    <a16:creationId xmlns:a16="http://schemas.microsoft.com/office/drawing/2014/main" id="{D7B20BE1-F850-4CC4-A95B-FBFFBC50D7CB}"/>
                  </a:ext>
                </a:extLst>
              </p:cNvPr>
              <p:cNvSpPr>
                <a:spLocks noRot="1" noChangeAspect="1" noMove="1" noResize="1" noEditPoints="1" noAdjustHandles="1" noChangeArrowheads="1" noChangeShapeType="1" noTextEdit="1"/>
              </p:cNvSpPr>
              <p:nvPr/>
            </p:nvSpPr>
            <p:spPr>
              <a:xfrm>
                <a:off x="2943115" y="3444787"/>
                <a:ext cx="4904869" cy="618311"/>
              </a:xfrm>
              <a:prstGeom prst="rect">
                <a:avLst/>
              </a:prstGeom>
              <a:blipFill>
                <a:blip r:embed="rId2"/>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2D67F9A0-7EC6-410E-88F4-A08719EFAC87}"/>
                  </a:ext>
                </a:extLst>
              </p:cNvPr>
              <p:cNvSpPr/>
              <p:nvPr/>
            </p:nvSpPr>
            <p:spPr>
              <a:xfrm>
                <a:off x="2927797" y="2044322"/>
                <a:ext cx="3413370" cy="1270732"/>
              </a:xfrm>
              <a:prstGeom prst="rect">
                <a:avLst/>
              </a:prstGeom>
            </p:spPr>
            <p:txBody>
              <a:bodyPr wrap="none">
                <a:spAutoFit/>
              </a:bodyPr>
              <a:lstStyle/>
              <a:p>
                <a:pPr/>
                <a14:m>
                  <m:oMathPara xmlns:m="http://schemas.openxmlformats.org/officeDocument/2006/math">
                    <m:oMathParaPr>
                      <m:jc m:val="left"/>
                    </m:oMathParaPr>
                    <m:oMath xmlns:m="http://schemas.openxmlformats.org/officeDocument/2006/math">
                      <m:m>
                        <m:mPr>
                          <m:plcHide m:val="on"/>
                          <m:mcs>
                            <m:mc>
                              <m:mcPr>
                                <m:count m:val="1"/>
                                <m:mcJc m:val="center"/>
                              </m:mcPr>
                            </m:mc>
                          </m:mcs>
                          <m:ctrlPr>
                            <a:rPr lang="zh-CN" altLang="en-US" i="1">
                              <a:latin typeface="Cambria Math" panose="02040503050406030204" pitchFamily="18" charset="0"/>
                            </a:rPr>
                          </m:ctrlPr>
                        </m:mPr>
                        <m:mr>
                          <m:e>
                            <m:r>
                              <m:rPr>
                                <m:nor/>
                              </m:rPr>
                              <a:rPr lang="en-US" altLang="zh-CN" b="0" i="1" smtClean="0"/>
                              <m:t> </m:t>
                            </m:r>
                            <m:r>
                              <m:rPr>
                                <m:nor/>
                              </m:rPr>
                              <a:rPr lang="zh-CN" altLang="en-US" i="1"/>
                              <m:t>E</m:t>
                            </m:r>
                            <m:r>
                              <m:rPr>
                                <m:sty m:val="p"/>
                              </m:rPr>
                              <a:rPr lang="en-US" altLang="zh-CN" i="1">
                                <a:latin typeface="Cambria Math" panose="02040503050406030204" pitchFamily="18" charset="0"/>
                              </a:rPr>
                              <m:t>C</m:t>
                            </m:r>
                            <m:r>
                              <m:rPr>
                                <m:nor/>
                              </m:rPr>
                              <a:rPr lang="zh-CN" altLang="en-US" i="1"/>
                              <m:t>.</m:t>
                            </m:r>
                            <m:r>
                              <m:rPr>
                                <m:nor/>
                              </m:rPr>
                              <a:rPr lang="zh-CN" altLang="en-US" i="1"/>
                              <m:t>UE</m:t>
                            </m:r>
                            <m:r>
                              <m:rPr>
                                <m:nor/>
                              </m:rPr>
                              <a:rPr lang="zh-CN" altLang="en-US" i="1"/>
                              <m:t>=</m:t>
                            </m:r>
                            <m:f>
                              <m:fPr>
                                <m:ctrlPr>
                                  <a:rPr lang="zh-CN" altLang="en-US" i="1">
                                    <a:latin typeface="Cambria Math" panose="02040503050406030204" pitchFamily="18" charset="0"/>
                                  </a:rPr>
                                </m:ctrlPr>
                              </m:fPr>
                              <m:num>
                                <m:r>
                                  <a:rPr lang="zh-CN" altLang="en-US" i="1">
                                    <a:latin typeface="Cambria Math" panose="02040503050406030204" pitchFamily="18" charset="0"/>
                                  </a:rPr>
                                  <m:t>𝐷</m:t>
                                </m:r>
                                <m:sSub>
                                  <m:sSubPr>
                                    <m:ctrlPr>
                                      <a:rPr lang="zh-CN" altLang="en-US" i="1">
                                        <a:latin typeface="Cambria Math" panose="02040503050406030204" pitchFamily="18" charset="0"/>
                                      </a:rPr>
                                    </m:ctrlPr>
                                  </m:sSubPr>
                                  <m:e>
                                    <m:r>
                                      <a:rPr lang="zh-CN" altLang="en-US" i="1">
                                        <a:latin typeface="Cambria Math" panose="02040503050406030204" pitchFamily="18" charset="0"/>
                                      </a:rPr>
                                      <m:t>𝑉</m:t>
                                    </m:r>
                                  </m:e>
                                  <m:sub>
                                    <m:r>
                                      <a:rPr lang="zh-CN" altLang="en-US" i="1">
                                        <a:latin typeface="Cambria Math" panose="02040503050406030204" pitchFamily="18" charset="0"/>
                                      </a:rPr>
                                      <m:t>𝑃𝐷𝑈𝑆𝑒𝑠𝑠𝑖𝑜𝑛</m:t>
                                    </m:r>
                                  </m:sub>
                                </m:sSub>
                              </m:num>
                              <m:den>
                                <m:r>
                                  <a:rPr lang="zh-CN" altLang="en-US" i="1">
                                    <a:latin typeface="Cambria Math" panose="02040503050406030204" pitchFamily="18" charset="0"/>
                                  </a:rPr>
                                  <m:t>𝐷</m:t>
                                </m:r>
                                <m:sSub>
                                  <m:sSubPr>
                                    <m:ctrlPr>
                                      <a:rPr lang="zh-CN" altLang="en-US" i="1">
                                        <a:latin typeface="Cambria Math" panose="02040503050406030204" pitchFamily="18" charset="0"/>
                                      </a:rPr>
                                    </m:ctrlPr>
                                  </m:sSubPr>
                                  <m:e>
                                    <m:r>
                                      <a:rPr lang="zh-CN" altLang="en-US" i="1">
                                        <a:latin typeface="Cambria Math" panose="02040503050406030204" pitchFamily="18" charset="0"/>
                                      </a:rPr>
                                      <m:t>𝑉</m:t>
                                    </m:r>
                                  </m:e>
                                  <m:sub>
                                    <m:r>
                                      <a:rPr lang="zh-CN" altLang="en-US" i="1">
                                        <a:latin typeface="Cambria Math" panose="02040503050406030204" pitchFamily="18" charset="0"/>
                                      </a:rPr>
                                      <m:t>𝑅𝐴𝑁𝑛𝑠</m:t>
                                    </m:r>
                                  </m:sub>
                                </m:sSub>
                              </m:den>
                            </m:f>
                            <m:r>
                              <a:rPr lang="zh-CN" altLang="en-US" i="0">
                                <a:latin typeface="Cambria Math" panose="02040503050406030204" pitchFamily="18" charset="0"/>
                              </a:rPr>
                              <m:t>⋅</m:t>
                            </m:r>
                            <m:r>
                              <a:rPr lang="zh-CN" altLang="en-US" i="1">
                                <a:latin typeface="Cambria Math" panose="02040503050406030204" pitchFamily="18" charset="0"/>
                              </a:rPr>
                              <m:t>𝐸</m:t>
                            </m:r>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1">
                                    <a:latin typeface="Cambria Math" panose="02040503050406030204" pitchFamily="18" charset="0"/>
                                  </a:rPr>
                                  <m:t>𝑅𝐴𝑁𝑛𝑠</m:t>
                                </m:r>
                              </m:sub>
                            </m:sSub>
                          </m:e>
                        </m:mr>
                        <m:mr>
                          <m:e>
                            <m:r>
                              <m:rPr>
                                <m:nor/>
                              </m:rPr>
                              <a:rPr lang="zh-CN" altLang="en-US" i="1"/>
                              <m:t>E</m:t>
                            </m:r>
                            <m:r>
                              <m:rPr>
                                <m:sty m:val="p"/>
                              </m:rPr>
                              <a:rPr lang="en-US" altLang="zh-CN" i="1">
                                <a:latin typeface="Cambria Math" panose="02040503050406030204" pitchFamily="18" charset="0"/>
                              </a:rPr>
                              <m:t>C</m:t>
                            </m:r>
                            <m:r>
                              <m:rPr>
                                <m:nor/>
                              </m:rPr>
                              <a:rPr lang="zh-CN" altLang="en-US" i="1"/>
                              <m:t>.</m:t>
                            </m:r>
                            <m:r>
                              <m:rPr>
                                <m:nor/>
                              </m:rPr>
                              <a:rPr lang="zh-CN" altLang="en-US" i="1"/>
                              <m:t>UE</m:t>
                            </m:r>
                            <m:r>
                              <m:rPr>
                                <m:nor/>
                              </m:rPr>
                              <a:rPr lang="zh-CN" altLang="en-US" i="1"/>
                              <m:t>=</m:t>
                            </m:r>
                            <m:f>
                              <m:fPr>
                                <m:ctrlPr>
                                  <a:rPr lang="zh-CN" altLang="en-US" i="1">
                                    <a:latin typeface="Cambria Math" panose="02040503050406030204" pitchFamily="18" charset="0"/>
                                  </a:rPr>
                                </m:ctrlPr>
                              </m:fPr>
                              <m:num>
                                <m:r>
                                  <a:rPr lang="zh-CN" altLang="en-US" i="1">
                                    <a:latin typeface="Cambria Math" panose="02040503050406030204" pitchFamily="18" charset="0"/>
                                  </a:rPr>
                                  <m:t>𝐷</m:t>
                                </m:r>
                                <m:sSub>
                                  <m:sSubPr>
                                    <m:ctrlPr>
                                      <a:rPr lang="zh-CN" altLang="en-US" i="1">
                                        <a:latin typeface="Cambria Math" panose="02040503050406030204" pitchFamily="18" charset="0"/>
                                      </a:rPr>
                                    </m:ctrlPr>
                                  </m:sSubPr>
                                  <m:e>
                                    <m:r>
                                      <a:rPr lang="zh-CN" altLang="en-US" i="1">
                                        <a:latin typeface="Cambria Math" panose="02040503050406030204" pitchFamily="18" charset="0"/>
                                      </a:rPr>
                                      <m:t>𝑉</m:t>
                                    </m:r>
                                  </m:e>
                                  <m:sub>
                                    <m:r>
                                      <a:rPr lang="zh-CN" altLang="en-US" i="1">
                                        <a:latin typeface="Cambria Math" panose="02040503050406030204" pitchFamily="18" charset="0"/>
                                      </a:rPr>
                                      <m:t>𝑄𝑜𝑆𝑓𝑙𝑜𝑤</m:t>
                                    </m:r>
                                  </m:sub>
                                </m:sSub>
                              </m:num>
                              <m:den>
                                <m:r>
                                  <a:rPr lang="zh-CN" altLang="en-US" i="1">
                                    <a:latin typeface="Cambria Math" panose="02040503050406030204" pitchFamily="18" charset="0"/>
                                  </a:rPr>
                                  <m:t>𝐷</m:t>
                                </m:r>
                                <m:sSub>
                                  <m:sSubPr>
                                    <m:ctrlPr>
                                      <a:rPr lang="zh-CN" altLang="en-US" i="1">
                                        <a:latin typeface="Cambria Math" panose="02040503050406030204" pitchFamily="18" charset="0"/>
                                      </a:rPr>
                                    </m:ctrlPr>
                                  </m:sSubPr>
                                  <m:e>
                                    <m:r>
                                      <a:rPr lang="zh-CN" altLang="en-US" i="1">
                                        <a:latin typeface="Cambria Math" panose="02040503050406030204" pitchFamily="18" charset="0"/>
                                      </a:rPr>
                                      <m:t>𝑉</m:t>
                                    </m:r>
                                  </m:e>
                                  <m:sub>
                                    <m:r>
                                      <a:rPr lang="zh-CN" altLang="en-US" i="1">
                                        <a:latin typeface="Cambria Math" panose="02040503050406030204" pitchFamily="18" charset="0"/>
                                      </a:rPr>
                                      <m:t>𝑅𝐴𝑁𝑛𝑠</m:t>
                                    </m:r>
                                  </m:sub>
                                </m:sSub>
                              </m:den>
                            </m:f>
                            <m:r>
                              <a:rPr lang="zh-CN" altLang="en-US" i="0">
                                <a:latin typeface="Cambria Math" panose="02040503050406030204" pitchFamily="18" charset="0"/>
                              </a:rPr>
                              <m:t>⋅</m:t>
                            </m:r>
                            <m:r>
                              <a:rPr lang="zh-CN" altLang="en-US" i="1">
                                <a:latin typeface="Cambria Math" panose="02040503050406030204" pitchFamily="18" charset="0"/>
                              </a:rPr>
                              <m:t>𝐸</m:t>
                            </m:r>
                            <m:sSub>
                              <m:sSubPr>
                                <m:ctrlPr>
                                  <a:rPr lang="zh-CN" altLang="en-US" i="1">
                                    <a:latin typeface="Cambria Math" panose="02040503050406030204" pitchFamily="18" charset="0"/>
                                  </a:rPr>
                                </m:ctrlPr>
                              </m:sSubPr>
                              <m:e>
                                <m:r>
                                  <a:rPr lang="zh-CN" altLang="en-US" i="1">
                                    <a:latin typeface="Cambria Math" panose="02040503050406030204" pitchFamily="18" charset="0"/>
                                  </a:rPr>
                                  <m:t>𝐶</m:t>
                                </m:r>
                              </m:e>
                              <m:sub>
                                <m:r>
                                  <a:rPr lang="zh-CN" altLang="en-US" i="1">
                                    <a:latin typeface="Cambria Math" panose="02040503050406030204" pitchFamily="18" charset="0"/>
                                  </a:rPr>
                                  <m:t>𝑅𝐴𝑁𝑛𝑠</m:t>
                                </m:r>
                              </m:sub>
                            </m:sSub>
                          </m:e>
                        </m:mr>
                      </m:m>
                    </m:oMath>
                  </m:oMathPara>
                </a14:m>
                <a:endParaRPr lang="zh-CN" altLang="en-US" dirty="0"/>
              </a:p>
            </p:txBody>
          </p:sp>
        </mc:Choice>
        <mc:Fallback>
          <p:sp>
            <p:nvSpPr>
              <p:cNvPr id="8" name="矩形 7">
                <a:extLst>
                  <a:ext uri="{FF2B5EF4-FFF2-40B4-BE49-F238E27FC236}">
                    <a16:creationId xmlns:a16="http://schemas.microsoft.com/office/drawing/2014/main" id="{2D67F9A0-7EC6-410E-88F4-A08719EFAC87}"/>
                  </a:ext>
                </a:extLst>
              </p:cNvPr>
              <p:cNvSpPr>
                <a:spLocks noRot="1" noChangeAspect="1" noMove="1" noResize="1" noEditPoints="1" noAdjustHandles="1" noChangeArrowheads="1" noChangeShapeType="1" noTextEdit="1"/>
              </p:cNvSpPr>
              <p:nvPr/>
            </p:nvSpPr>
            <p:spPr>
              <a:xfrm>
                <a:off x="2927797" y="2044322"/>
                <a:ext cx="3413370" cy="1270732"/>
              </a:xfrm>
              <a:prstGeom prst="rect">
                <a:avLst/>
              </a:prstGeom>
              <a:blipFill>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309566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1644604" cy="1325563"/>
          </a:xfrm>
        </p:spPr>
        <p:txBody>
          <a:bodyPr/>
          <a:lstStyle/>
          <a:p>
            <a:pPr marL="0" indent="0">
              <a:buNone/>
            </a:pPr>
            <a:r>
              <a:rPr kumimoji="1" lang="en-US" altLang="zh-CN" sz="3600" dirty="0">
                <a:latin typeface="Arial" panose="020B0604020202020204" pitchFamily="34" charset="0"/>
                <a:ea typeface="微软雅黑" panose="020B0503020204020204" pitchFamily="34" charset="-122"/>
                <a:cs typeface="Arial" panose="020B0604020202020204" pitchFamily="34" charset="0"/>
              </a:rPr>
              <a:t>How to use the UE energy consumption</a:t>
            </a:r>
            <a:r>
              <a:rPr kumimoji="1" lang="zh-CN" altLang="en-US" sz="3600" dirty="0">
                <a:latin typeface="Arial" panose="020B0604020202020204" pitchFamily="34" charset="0"/>
                <a:ea typeface="微软雅黑" panose="020B0503020204020204" pitchFamily="34" charset="-122"/>
                <a:cs typeface="Arial" panose="020B0604020202020204" pitchFamily="34" charset="0"/>
              </a:rPr>
              <a:t>？</a:t>
            </a:r>
            <a:endParaRPr kumimoji="1" lang="en-US" altLang="zh-CN" sz="3600" dirty="0">
              <a:latin typeface="Arial" panose="020B0604020202020204" pitchFamily="34" charset="0"/>
              <a:ea typeface="微软雅黑" panose="020B0503020204020204" pitchFamily="34" charset="-122"/>
              <a:cs typeface="Arial" panose="020B0604020202020204" pitchFamily="34" charset="0"/>
            </a:endParaRP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42972" y="1116011"/>
            <a:ext cx="11906055" cy="4625978"/>
          </a:xfrm>
        </p:spPr>
        <p:txBody>
          <a:bodyPr/>
          <a:lstStyle/>
          <a:p>
            <a:r>
              <a:rPr lang="en-US" altLang="zh-CN" sz="2000" b="1" dirty="0">
                <a:latin typeface="Arial" panose="020B0604020202020204" pitchFamily="34" charset="0"/>
                <a:cs typeface="Arial" panose="020B0604020202020204" pitchFamily="34" charset="0"/>
              </a:rPr>
              <a:t>Possible scenarios:</a:t>
            </a:r>
          </a:p>
          <a:p>
            <a:pPr marL="800100" lvl="1" indent="-342900"/>
            <a:r>
              <a:rPr lang="en-US" altLang="zh-CN" sz="1600" b="1" dirty="0">
                <a:latin typeface="Arial" panose="020B0604020202020204" pitchFamily="34" charset="0"/>
                <a:cs typeface="Arial" panose="020B0604020202020204" pitchFamily="34" charset="0"/>
              </a:rPr>
              <a:t>RAT camping adjustment, e.g. for the UE is located in 5G/4G border area and network enforce the UE to camp on 5G in priority and data transmission over 5G consume more energy with bad user experience compared to the UE camp on 4G</a:t>
            </a:r>
          </a:p>
          <a:p>
            <a:pPr marL="800100" lvl="1" indent="-342900"/>
            <a:r>
              <a:rPr lang="en-US" altLang="zh-CN" sz="1600" b="1" dirty="0">
                <a:latin typeface="Arial" panose="020B0604020202020204" pitchFamily="34" charset="0"/>
                <a:cs typeface="Arial" panose="020B0604020202020204" pitchFamily="34" charset="0"/>
              </a:rPr>
              <a:t>work with IoT enterprise customers who use high amounts of network energy to improve how they position/mount their devices/antenna.</a:t>
            </a:r>
          </a:p>
          <a:p>
            <a:pPr marL="800100" lvl="1" indent="-342900"/>
            <a:r>
              <a:rPr lang="en-US" altLang="zh-CN" sz="1600" b="1" dirty="0">
                <a:latin typeface="Arial" panose="020B0604020202020204" pitchFamily="34" charset="0"/>
                <a:cs typeface="Arial" panose="020B0604020202020204" pitchFamily="34" charset="0"/>
              </a:rPr>
              <a:t>work with office-enterprise customers to adapt their indoor coverage solutions.</a:t>
            </a:r>
          </a:p>
          <a:p>
            <a:pPr marL="800100" lvl="1" indent="-342900"/>
            <a:r>
              <a:rPr lang="en-US" altLang="zh-CN" sz="1600" dirty="0">
                <a:latin typeface="Arial" panose="020B0604020202020204" pitchFamily="34" charset="0"/>
                <a:cs typeface="Arial" panose="020B0604020202020204" pitchFamily="34" charset="0"/>
              </a:rPr>
              <a:t>knowledge of which customers (enterprise or consumer) are profitable and which ones are not. knowledge of a consumer-customer’s CO2 emissions. Many customers are interested in this.</a:t>
            </a:r>
          </a:p>
          <a:p>
            <a:pPr marL="800100" lvl="1" indent="-342900"/>
            <a:r>
              <a:rPr lang="en-US" altLang="zh-CN" sz="1600" dirty="0">
                <a:latin typeface="Arial" panose="020B0604020202020204" pitchFamily="34" charset="0"/>
                <a:cs typeface="Arial" panose="020B0604020202020204" pitchFamily="34" charset="0"/>
              </a:rPr>
              <a:t>knowledge of an enterprise-customer’s CO2 emissions. Many enterprises are now mandated to include accurate information on their CO2 emissions in their financial reports.</a:t>
            </a:r>
          </a:p>
          <a:p>
            <a:pPr marL="800100" lvl="1" indent="-342900"/>
            <a:r>
              <a:rPr lang="en-US" altLang="zh-CN" sz="1600" dirty="0">
                <a:latin typeface="Arial" panose="020B0604020202020204" pitchFamily="34" charset="0"/>
                <a:cs typeface="Arial" panose="020B0604020202020204" pitchFamily="34" charset="0"/>
              </a:rPr>
              <a:t>identification of network areas where network power consumption per UE is high. This can be used to trigger network investigations leading to coverage optimization and/or interference reduction (e.g., </a:t>
            </a:r>
            <a:r>
              <a:rPr lang="en-US" altLang="zh-CN" sz="1600" dirty="0" err="1">
                <a:latin typeface="Arial" panose="020B0604020202020204" pitchFamily="34" charset="0"/>
                <a:cs typeface="Arial" panose="020B0604020202020204" pitchFamily="34" charset="0"/>
              </a:rPr>
              <a:t>downtilt</a:t>
            </a:r>
            <a:r>
              <a:rPr lang="en-US" altLang="zh-CN" sz="1600" dirty="0">
                <a:latin typeface="Arial" panose="020B0604020202020204" pitchFamily="34" charset="0"/>
                <a:cs typeface="Arial" panose="020B0604020202020204" pitchFamily="34" charset="0"/>
              </a:rPr>
              <a:t>).</a:t>
            </a:r>
          </a:p>
          <a:p>
            <a:pPr marL="800100" lvl="1" indent="-342900"/>
            <a:r>
              <a:rPr lang="en-US" altLang="zh-CN" sz="1600" dirty="0">
                <a:latin typeface="Arial" panose="020B0604020202020204" pitchFamily="34" charset="0"/>
                <a:cs typeface="Arial" panose="020B0604020202020204" pitchFamily="34" charset="0"/>
              </a:rPr>
              <a:t>identification of UEs using high levels of RAN energy that are probably indoors. For these, operators could more actively work on moving them onto </a:t>
            </a:r>
            <a:r>
              <a:rPr lang="en-US" altLang="zh-CN" sz="1600" dirty="0" err="1">
                <a:latin typeface="Arial" panose="020B0604020202020204" pitchFamily="34" charset="0"/>
                <a:cs typeface="Arial" panose="020B0604020202020204" pitchFamily="34" charset="0"/>
              </a:rPr>
              <a:t>WiFi</a:t>
            </a:r>
            <a:r>
              <a:rPr lang="en-US" altLang="zh-CN" sz="1600" dirty="0">
                <a:latin typeface="Arial" panose="020B0604020202020204" pitchFamily="34" charset="0"/>
                <a:cs typeface="Arial" panose="020B0604020202020204" pitchFamily="34" charset="0"/>
              </a:rPr>
              <a:t>.</a:t>
            </a:r>
          </a:p>
          <a:p>
            <a:pPr marL="800100" lvl="1" indent="-342900"/>
            <a:r>
              <a:rPr lang="en-US" altLang="zh-CN" sz="1600" dirty="0">
                <a:latin typeface="Arial" panose="020B0604020202020204" pitchFamily="34" charset="0"/>
                <a:cs typeface="Arial" panose="020B0604020202020204" pitchFamily="34" charset="0"/>
              </a:rPr>
              <a:t>identification of UE types that use unusually low or high amounts of network energy, leading to a better understanding of the actual impact to the network from watches or glasses.</a:t>
            </a:r>
          </a:p>
          <a:p>
            <a:r>
              <a:rPr lang="en-US" altLang="zh-CN" sz="2000" b="1" dirty="0">
                <a:latin typeface="Arial" panose="020B0604020202020204" pitchFamily="34" charset="0"/>
                <a:cs typeface="Arial" panose="020B0604020202020204" pitchFamily="34" charset="0"/>
              </a:rPr>
              <a:t>Observation</a:t>
            </a:r>
            <a:r>
              <a:rPr lang="en-US" altLang="zh-CN" sz="2000" dirty="0">
                <a:latin typeface="Arial" panose="020B0604020202020204" pitchFamily="34" charset="0"/>
                <a:cs typeface="Arial" panose="020B0604020202020204" pitchFamily="34" charset="0"/>
              </a:rPr>
              <a:t>: </a:t>
            </a:r>
          </a:p>
          <a:p>
            <a:pPr lvl="1"/>
            <a:r>
              <a:rPr lang="en-US" altLang="zh-CN" sz="1600" dirty="0">
                <a:latin typeface="Arial" panose="020B0604020202020204" pitchFamily="34" charset="0"/>
                <a:cs typeface="Arial" panose="020B0604020202020204" pitchFamily="34" charset="0"/>
              </a:rPr>
              <a:t>Feasibility of energy based charging needs to be further identified</a:t>
            </a:r>
          </a:p>
          <a:p>
            <a:pPr lvl="1"/>
            <a:r>
              <a:rPr lang="en-US" altLang="zh-CN" sz="1600" dirty="0">
                <a:latin typeface="Arial" panose="020B0604020202020204" pitchFamily="34" charset="0"/>
                <a:cs typeface="Arial" panose="020B0604020202020204" pitchFamily="34" charset="0"/>
              </a:rPr>
              <a:t>UE energy consumption may be used for different purposes</a:t>
            </a:r>
          </a:p>
          <a:p>
            <a:pPr lvl="0">
              <a:spcBef>
                <a:spcPts val="600"/>
              </a:spcBef>
              <a:spcAft>
                <a:spcPts val="600"/>
              </a:spcAft>
            </a:pPr>
            <a:endParaRPr lang="en-US" alt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497292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pPr marL="0" indent="0">
              <a:buNone/>
            </a:pPr>
            <a:r>
              <a:rPr kumimoji="1" lang="en-US" altLang="zh-CN" sz="3600" dirty="0">
                <a:latin typeface="Arial" panose="020B0604020202020204" pitchFamily="34" charset="0"/>
                <a:ea typeface="微软雅黑" panose="020B0503020204020204" pitchFamily="34" charset="-122"/>
                <a:cs typeface="Arial" panose="020B0604020202020204" pitchFamily="34" charset="0"/>
              </a:rPr>
              <a:t>EC Calculation: CN NF or CHF?</a:t>
            </a:r>
          </a:p>
        </p:txBody>
      </p:sp>
      <p:sp>
        <p:nvSpPr>
          <p:cNvPr id="3" name="内容占位符 2">
            <a:extLst>
              <a:ext uri="{FF2B5EF4-FFF2-40B4-BE49-F238E27FC236}">
                <a16:creationId xmlns:a16="http://schemas.microsoft.com/office/drawing/2014/main" id="{62566EF3-2D6A-4A42-9932-04783C78DDD2}"/>
              </a:ext>
            </a:extLst>
          </p:cNvPr>
          <p:cNvSpPr>
            <a:spLocks noGrp="1"/>
          </p:cNvSpPr>
          <p:nvPr>
            <p:ph idx="1"/>
          </p:nvPr>
        </p:nvSpPr>
        <p:spPr>
          <a:xfrm>
            <a:off x="361396" y="2981989"/>
            <a:ext cx="10515600" cy="4351338"/>
          </a:xfrm>
        </p:spPr>
        <p:txBody>
          <a:bodyPr/>
          <a:lstStyle/>
          <a:p>
            <a:r>
              <a:rPr lang="en-US" altLang="zh-CN" sz="2000" b="1" dirty="0">
                <a:latin typeface="Arial" panose="020B0604020202020204" pitchFamily="34" charset="0"/>
                <a:cs typeface="Arial" panose="020B0604020202020204" pitchFamily="34" charset="0"/>
              </a:rPr>
              <a:t>Observation</a:t>
            </a:r>
            <a:r>
              <a:rPr lang="en-US" altLang="zh-CN" sz="2000" dirty="0">
                <a:latin typeface="Arial" panose="020B0604020202020204" pitchFamily="34" charset="0"/>
                <a:cs typeface="Arial" panose="020B0604020202020204" pitchFamily="34" charset="0"/>
              </a:rPr>
              <a:t>: </a:t>
            </a:r>
          </a:p>
          <a:p>
            <a:pPr lvl="1"/>
            <a:r>
              <a:rPr lang="en-US" altLang="zh-CN" sz="1800" dirty="0">
                <a:latin typeface="Arial" panose="020B0604020202020204" pitchFamily="34" charset="0"/>
                <a:cs typeface="Arial" panose="020B0604020202020204" pitchFamily="34" charset="0"/>
              </a:rPr>
              <a:t>In R19, if UE energy consumption is generated only based on the data volume, CHF enhancement is more simple and has less system impact</a:t>
            </a:r>
          </a:p>
          <a:p>
            <a:pPr lvl="1"/>
            <a:r>
              <a:rPr lang="en-US" altLang="zh-CN" sz="1800" dirty="0">
                <a:latin typeface="Arial" panose="020B0604020202020204" pitchFamily="34" charset="0"/>
                <a:cs typeface="Arial" panose="020B0604020202020204" pitchFamily="34" charset="0"/>
              </a:rPr>
              <a:t>If RAN level UE energy consumption can be calculated and provided, maybe CN based solution has more flexibility, because UE energy consumption can be used for other network operation (as stated in the previous slide) other than billing</a:t>
            </a:r>
          </a:p>
        </p:txBody>
      </p:sp>
      <p:sp>
        <p:nvSpPr>
          <p:cNvPr id="6" name="矩形 5">
            <a:extLst>
              <a:ext uri="{FF2B5EF4-FFF2-40B4-BE49-F238E27FC236}">
                <a16:creationId xmlns:a16="http://schemas.microsoft.com/office/drawing/2014/main" id="{C767ABB2-269A-4166-8AB6-1AE11737D669}"/>
              </a:ext>
            </a:extLst>
          </p:cNvPr>
          <p:cNvSpPr/>
          <p:nvPr/>
        </p:nvSpPr>
        <p:spPr>
          <a:xfrm>
            <a:off x="361396" y="1205722"/>
            <a:ext cx="710213" cy="337352"/>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200" dirty="0">
                <a:latin typeface="Arial" panose="020B0604020202020204" pitchFamily="34" charset="0"/>
                <a:cs typeface="Arial" panose="020B0604020202020204" pitchFamily="34" charset="0"/>
              </a:rPr>
              <a:t>RAN</a:t>
            </a:r>
            <a:endParaRPr lang="zh-CN" altLang="en-US" sz="1200" dirty="0">
              <a:latin typeface="Arial" panose="020B0604020202020204" pitchFamily="34" charset="0"/>
              <a:cs typeface="Arial" panose="020B0604020202020204" pitchFamily="34" charset="0"/>
            </a:endParaRPr>
          </a:p>
        </p:txBody>
      </p:sp>
      <p:sp>
        <p:nvSpPr>
          <p:cNvPr id="7" name="矩形 6">
            <a:extLst>
              <a:ext uri="{FF2B5EF4-FFF2-40B4-BE49-F238E27FC236}">
                <a16:creationId xmlns:a16="http://schemas.microsoft.com/office/drawing/2014/main" id="{EA5D2312-9AFE-4CF0-8A80-C905B2F83BE3}"/>
              </a:ext>
            </a:extLst>
          </p:cNvPr>
          <p:cNvSpPr/>
          <p:nvPr/>
        </p:nvSpPr>
        <p:spPr>
          <a:xfrm>
            <a:off x="361396" y="1700342"/>
            <a:ext cx="710213" cy="337352"/>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200" dirty="0">
                <a:latin typeface="Arial" panose="020B0604020202020204" pitchFamily="34" charset="0"/>
                <a:cs typeface="Arial" panose="020B0604020202020204" pitchFamily="34" charset="0"/>
              </a:rPr>
              <a:t>CN NF</a:t>
            </a:r>
            <a:endParaRPr lang="zh-CN" altLang="en-US" sz="1200" dirty="0">
              <a:latin typeface="Arial" panose="020B0604020202020204" pitchFamily="34" charset="0"/>
              <a:cs typeface="Arial" panose="020B0604020202020204" pitchFamily="34" charset="0"/>
            </a:endParaRPr>
          </a:p>
        </p:txBody>
      </p:sp>
      <p:sp>
        <p:nvSpPr>
          <p:cNvPr id="8" name="矩形 7">
            <a:extLst>
              <a:ext uri="{FF2B5EF4-FFF2-40B4-BE49-F238E27FC236}">
                <a16:creationId xmlns:a16="http://schemas.microsoft.com/office/drawing/2014/main" id="{BF87096A-872E-4FF3-A9CA-16126B95DBF4}"/>
              </a:ext>
            </a:extLst>
          </p:cNvPr>
          <p:cNvSpPr/>
          <p:nvPr/>
        </p:nvSpPr>
        <p:spPr>
          <a:xfrm>
            <a:off x="361396" y="2250985"/>
            <a:ext cx="710213" cy="337352"/>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200" dirty="0">
                <a:latin typeface="Arial" panose="020B0604020202020204" pitchFamily="34" charset="0"/>
                <a:cs typeface="Arial" panose="020B0604020202020204" pitchFamily="34" charset="0"/>
              </a:rPr>
              <a:t>OAM</a:t>
            </a:r>
            <a:endParaRPr lang="zh-CN" altLang="en-US" sz="1200" dirty="0">
              <a:latin typeface="Arial" panose="020B0604020202020204" pitchFamily="34" charset="0"/>
              <a:cs typeface="Arial" panose="020B0604020202020204" pitchFamily="34" charset="0"/>
            </a:endParaRPr>
          </a:p>
        </p:txBody>
      </p:sp>
      <p:cxnSp>
        <p:nvCxnSpPr>
          <p:cNvPr id="9" name="直接箭头连接符 8">
            <a:extLst>
              <a:ext uri="{FF2B5EF4-FFF2-40B4-BE49-F238E27FC236}">
                <a16:creationId xmlns:a16="http://schemas.microsoft.com/office/drawing/2014/main" id="{0F0F9C55-2B9F-42A9-AC5A-5A72C8D3F86E}"/>
              </a:ext>
            </a:extLst>
          </p:cNvPr>
          <p:cNvCxnSpPr>
            <a:cxnSpLocks/>
          </p:cNvCxnSpPr>
          <p:nvPr/>
        </p:nvCxnSpPr>
        <p:spPr>
          <a:xfrm>
            <a:off x="1118586" y="1404829"/>
            <a:ext cx="1225119" cy="2255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9D585C20-01D2-4D6F-B71A-8F198022B7FC}"/>
              </a:ext>
            </a:extLst>
          </p:cNvPr>
          <p:cNvCxnSpPr>
            <a:cxnSpLocks/>
          </p:cNvCxnSpPr>
          <p:nvPr/>
        </p:nvCxnSpPr>
        <p:spPr>
          <a:xfrm>
            <a:off x="1071609" y="1887111"/>
            <a:ext cx="127209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a:extLst>
              <a:ext uri="{FF2B5EF4-FFF2-40B4-BE49-F238E27FC236}">
                <a16:creationId xmlns:a16="http://schemas.microsoft.com/office/drawing/2014/main" id="{D006E4A0-6455-4956-B25C-142C097057AF}"/>
              </a:ext>
            </a:extLst>
          </p:cNvPr>
          <p:cNvCxnSpPr>
            <a:cxnSpLocks/>
            <a:stCxn id="8" idx="3"/>
          </p:cNvCxnSpPr>
          <p:nvPr/>
        </p:nvCxnSpPr>
        <p:spPr>
          <a:xfrm flipV="1">
            <a:off x="1071609" y="2081633"/>
            <a:ext cx="1272096" cy="3380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1BCECF38-016C-4154-B207-BEEA573B76D5}"/>
              </a:ext>
            </a:extLst>
          </p:cNvPr>
          <p:cNvSpPr/>
          <p:nvPr/>
        </p:nvSpPr>
        <p:spPr>
          <a:xfrm>
            <a:off x="2412138" y="1520775"/>
            <a:ext cx="1908699" cy="775323"/>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dirty="0">
                <a:latin typeface="Arial" panose="020B0604020202020204" pitchFamily="34" charset="0"/>
                <a:cs typeface="Arial" panose="020B0604020202020204" pitchFamily="34" charset="0"/>
              </a:rPr>
              <a:t>EECF/SMF/NWDAF</a:t>
            </a:r>
            <a:endParaRPr lang="zh-CN" altLang="en-US" dirty="0">
              <a:latin typeface="Arial" panose="020B0604020202020204" pitchFamily="34" charset="0"/>
              <a:cs typeface="Arial" panose="020B0604020202020204" pitchFamily="34" charset="0"/>
            </a:endParaRPr>
          </a:p>
        </p:txBody>
      </p:sp>
      <p:sp>
        <p:nvSpPr>
          <p:cNvPr id="13" name="文本框 12">
            <a:extLst>
              <a:ext uri="{FF2B5EF4-FFF2-40B4-BE49-F238E27FC236}">
                <a16:creationId xmlns:a16="http://schemas.microsoft.com/office/drawing/2014/main" id="{788439DD-DFEF-4F05-ABE4-D9F1C93F4643}"/>
              </a:ext>
            </a:extLst>
          </p:cNvPr>
          <p:cNvSpPr txBox="1"/>
          <p:nvPr/>
        </p:nvSpPr>
        <p:spPr>
          <a:xfrm>
            <a:off x="1187019" y="1618910"/>
            <a:ext cx="1064715" cy="276999"/>
          </a:xfrm>
          <a:prstGeom prst="rect">
            <a:avLst/>
          </a:prstGeom>
          <a:noFill/>
        </p:spPr>
        <p:txBody>
          <a:bodyPr wrap="none" rtlCol="0">
            <a:spAutoFit/>
          </a:bodyPr>
          <a:lstStyle/>
          <a:p>
            <a:r>
              <a:rPr lang="en-US" altLang="zh-CN" sz="1200" dirty="0"/>
              <a:t>EE Info input</a:t>
            </a:r>
            <a:endParaRPr lang="zh-CN" altLang="en-US" sz="1200" dirty="0"/>
          </a:p>
        </p:txBody>
      </p:sp>
      <p:sp>
        <p:nvSpPr>
          <p:cNvPr id="14" name="文本框 13">
            <a:extLst>
              <a:ext uri="{FF2B5EF4-FFF2-40B4-BE49-F238E27FC236}">
                <a16:creationId xmlns:a16="http://schemas.microsoft.com/office/drawing/2014/main" id="{7E0DE387-F7B4-4E75-AD39-BAD506F73CB5}"/>
              </a:ext>
            </a:extLst>
          </p:cNvPr>
          <p:cNvSpPr txBox="1"/>
          <p:nvPr/>
        </p:nvSpPr>
        <p:spPr>
          <a:xfrm>
            <a:off x="2910272" y="2157598"/>
            <a:ext cx="941283" cy="276999"/>
          </a:xfrm>
          <a:prstGeom prst="rect">
            <a:avLst/>
          </a:prstGeom>
          <a:noFill/>
        </p:spPr>
        <p:txBody>
          <a:bodyPr wrap="none" rtlCol="0">
            <a:spAutoFit/>
          </a:bodyPr>
          <a:lstStyle/>
          <a:p>
            <a:r>
              <a:rPr lang="en-US" altLang="zh-CN" sz="1200" dirty="0">
                <a:solidFill>
                  <a:srgbClr val="FF0000"/>
                </a:solidFill>
              </a:rPr>
              <a:t>Calculation</a:t>
            </a:r>
            <a:endParaRPr lang="zh-CN" altLang="en-US" sz="1200" dirty="0">
              <a:solidFill>
                <a:srgbClr val="FF0000"/>
              </a:solidFill>
            </a:endParaRPr>
          </a:p>
        </p:txBody>
      </p:sp>
      <p:cxnSp>
        <p:nvCxnSpPr>
          <p:cNvPr id="15" name="直接箭头连接符 14">
            <a:extLst>
              <a:ext uri="{FF2B5EF4-FFF2-40B4-BE49-F238E27FC236}">
                <a16:creationId xmlns:a16="http://schemas.microsoft.com/office/drawing/2014/main" id="{E8E4F5DC-492C-4134-BA5E-6BC4532E5A7A}"/>
              </a:ext>
            </a:extLst>
          </p:cNvPr>
          <p:cNvCxnSpPr>
            <a:cxnSpLocks/>
            <a:endCxn id="16" idx="3"/>
          </p:cNvCxnSpPr>
          <p:nvPr/>
        </p:nvCxnSpPr>
        <p:spPr>
          <a:xfrm flipV="1">
            <a:off x="4320837" y="1671434"/>
            <a:ext cx="708790" cy="1975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B800575D-F714-4FE6-82D5-6EE27F139FFF}"/>
              </a:ext>
            </a:extLst>
          </p:cNvPr>
          <p:cNvSpPr txBox="1"/>
          <p:nvPr/>
        </p:nvSpPr>
        <p:spPr>
          <a:xfrm>
            <a:off x="4094756" y="1532934"/>
            <a:ext cx="934871" cy="276999"/>
          </a:xfrm>
          <a:prstGeom prst="rect">
            <a:avLst/>
          </a:prstGeom>
          <a:noFill/>
        </p:spPr>
        <p:txBody>
          <a:bodyPr wrap="none" rtlCol="0">
            <a:spAutoFit/>
          </a:bodyPr>
          <a:lstStyle/>
          <a:p>
            <a:r>
              <a:rPr lang="en-US" altLang="zh-CN" sz="1200" dirty="0"/>
              <a:t>EC expose</a:t>
            </a:r>
            <a:endParaRPr lang="zh-CN" altLang="en-US" sz="1200" dirty="0"/>
          </a:p>
        </p:txBody>
      </p:sp>
      <p:cxnSp>
        <p:nvCxnSpPr>
          <p:cNvPr id="17" name="直接箭头连接符 16">
            <a:extLst>
              <a:ext uri="{FF2B5EF4-FFF2-40B4-BE49-F238E27FC236}">
                <a16:creationId xmlns:a16="http://schemas.microsoft.com/office/drawing/2014/main" id="{137D2951-E015-491A-8995-C594EDB97DC7}"/>
              </a:ext>
            </a:extLst>
          </p:cNvPr>
          <p:cNvCxnSpPr>
            <a:cxnSpLocks/>
            <a:stCxn id="12" idx="6"/>
          </p:cNvCxnSpPr>
          <p:nvPr/>
        </p:nvCxnSpPr>
        <p:spPr>
          <a:xfrm>
            <a:off x="4320837" y="1908437"/>
            <a:ext cx="636656" cy="1292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964D8C8E-1A4E-432C-8613-126F3BEF35F7}"/>
              </a:ext>
            </a:extLst>
          </p:cNvPr>
          <p:cNvSpPr/>
          <p:nvPr/>
        </p:nvSpPr>
        <p:spPr>
          <a:xfrm>
            <a:off x="4957493" y="1463854"/>
            <a:ext cx="710213" cy="337352"/>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200" dirty="0">
                <a:latin typeface="Arial" panose="020B0604020202020204" pitchFamily="34" charset="0"/>
                <a:cs typeface="Arial" panose="020B0604020202020204" pitchFamily="34" charset="0"/>
              </a:rPr>
              <a:t>AF</a:t>
            </a:r>
            <a:endParaRPr lang="zh-CN" altLang="en-US" sz="1200" dirty="0">
              <a:latin typeface="Arial" panose="020B0604020202020204" pitchFamily="34" charset="0"/>
              <a:cs typeface="Arial" panose="020B0604020202020204" pitchFamily="34" charset="0"/>
            </a:endParaRPr>
          </a:p>
        </p:txBody>
      </p:sp>
      <p:sp>
        <p:nvSpPr>
          <p:cNvPr id="19" name="矩形 18">
            <a:extLst>
              <a:ext uri="{FF2B5EF4-FFF2-40B4-BE49-F238E27FC236}">
                <a16:creationId xmlns:a16="http://schemas.microsoft.com/office/drawing/2014/main" id="{20DCBBE7-27D2-4AE4-B169-0267CEA4F594}"/>
              </a:ext>
            </a:extLst>
          </p:cNvPr>
          <p:cNvSpPr/>
          <p:nvPr/>
        </p:nvSpPr>
        <p:spPr>
          <a:xfrm>
            <a:off x="4950166" y="1936438"/>
            <a:ext cx="710213" cy="337352"/>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200" dirty="0">
                <a:latin typeface="Arial" panose="020B0604020202020204" pitchFamily="34" charset="0"/>
                <a:cs typeface="Arial" panose="020B0604020202020204" pitchFamily="34" charset="0"/>
              </a:rPr>
              <a:t>5G internal</a:t>
            </a:r>
            <a:endParaRPr lang="zh-CN" altLang="en-US" sz="1200" dirty="0">
              <a:latin typeface="Arial" panose="020B0604020202020204" pitchFamily="34" charset="0"/>
              <a:cs typeface="Arial" panose="020B0604020202020204" pitchFamily="34" charset="0"/>
            </a:endParaRPr>
          </a:p>
        </p:txBody>
      </p:sp>
      <p:sp>
        <p:nvSpPr>
          <p:cNvPr id="20" name="矩形 19">
            <a:extLst>
              <a:ext uri="{FF2B5EF4-FFF2-40B4-BE49-F238E27FC236}">
                <a16:creationId xmlns:a16="http://schemas.microsoft.com/office/drawing/2014/main" id="{F0AFFCF1-878E-46AA-8D77-271B9B47095D}"/>
              </a:ext>
            </a:extLst>
          </p:cNvPr>
          <p:cNvSpPr/>
          <p:nvPr/>
        </p:nvSpPr>
        <p:spPr>
          <a:xfrm>
            <a:off x="239697" y="1136344"/>
            <a:ext cx="5557421" cy="152695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1" name="文本框 20">
            <a:extLst>
              <a:ext uri="{FF2B5EF4-FFF2-40B4-BE49-F238E27FC236}">
                <a16:creationId xmlns:a16="http://schemas.microsoft.com/office/drawing/2014/main" id="{93503AAD-0679-4333-B1F9-C7DB84854956}"/>
              </a:ext>
            </a:extLst>
          </p:cNvPr>
          <p:cNvSpPr txBox="1"/>
          <p:nvPr/>
        </p:nvSpPr>
        <p:spPr>
          <a:xfrm>
            <a:off x="2156165" y="868392"/>
            <a:ext cx="865943" cy="276999"/>
          </a:xfrm>
          <a:prstGeom prst="rect">
            <a:avLst/>
          </a:prstGeom>
          <a:noFill/>
        </p:spPr>
        <p:txBody>
          <a:bodyPr wrap="none" rtlCol="0">
            <a:spAutoFit/>
          </a:bodyPr>
          <a:lstStyle/>
          <a:p>
            <a:r>
              <a:rPr lang="en-US" altLang="zh-CN" sz="1200" dirty="0"/>
              <a:t>CN based</a:t>
            </a:r>
            <a:endParaRPr lang="zh-CN" altLang="en-US" sz="1200" dirty="0"/>
          </a:p>
        </p:txBody>
      </p:sp>
      <p:sp>
        <p:nvSpPr>
          <p:cNvPr id="22" name="矩形 21">
            <a:extLst>
              <a:ext uri="{FF2B5EF4-FFF2-40B4-BE49-F238E27FC236}">
                <a16:creationId xmlns:a16="http://schemas.microsoft.com/office/drawing/2014/main" id="{D8F1F394-C4EA-4488-857C-C47FB7B062FD}"/>
              </a:ext>
            </a:extLst>
          </p:cNvPr>
          <p:cNvSpPr/>
          <p:nvPr/>
        </p:nvSpPr>
        <p:spPr>
          <a:xfrm>
            <a:off x="6314776" y="1687630"/>
            <a:ext cx="710213" cy="337352"/>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200" dirty="0">
                <a:latin typeface="Arial" panose="020B0604020202020204" pitchFamily="34" charset="0"/>
                <a:cs typeface="Arial" panose="020B0604020202020204" pitchFamily="34" charset="0"/>
              </a:rPr>
              <a:t>CN NF</a:t>
            </a:r>
            <a:endParaRPr lang="zh-CN" altLang="en-US" sz="1200" dirty="0">
              <a:latin typeface="Arial" panose="020B0604020202020204" pitchFamily="34" charset="0"/>
              <a:cs typeface="Arial" panose="020B0604020202020204" pitchFamily="34" charset="0"/>
            </a:endParaRPr>
          </a:p>
        </p:txBody>
      </p:sp>
      <p:sp>
        <p:nvSpPr>
          <p:cNvPr id="23" name="矩形 22">
            <a:extLst>
              <a:ext uri="{FF2B5EF4-FFF2-40B4-BE49-F238E27FC236}">
                <a16:creationId xmlns:a16="http://schemas.microsoft.com/office/drawing/2014/main" id="{F5CFDE87-3AAE-42B9-B50D-F56900F98686}"/>
              </a:ext>
            </a:extLst>
          </p:cNvPr>
          <p:cNvSpPr/>
          <p:nvPr/>
        </p:nvSpPr>
        <p:spPr>
          <a:xfrm>
            <a:off x="6314776" y="2238273"/>
            <a:ext cx="710213" cy="337352"/>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200" dirty="0">
                <a:latin typeface="Arial" panose="020B0604020202020204" pitchFamily="34" charset="0"/>
                <a:cs typeface="Arial" panose="020B0604020202020204" pitchFamily="34" charset="0"/>
              </a:rPr>
              <a:t>OAM</a:t>
            </a:r>
            <a:endParaRPr lang="zh-CN" altLang="en-US" sz="1200" dirty="0">
              <a:latin typeface="Arial" panose="020B0604020202020204" pitchFamily="34" charset="0"/>
              <a:cs typeface="Arial" panose="020B0604020202020204" pitchFamily="34" charset="0"/>
            </a:endParaRPr>
          </a:p>
        </p:txBody>
      </p:sp>
      <p:cxnSp>
        <p:nvCxnSpPr>
          <p:cNvPr id="24" name="直接箭头连接符 23">
            <a:extLst>
              <a:ext uri="{FF2B5EF4-FFF2-40B4-BE49-F238E27FC236}">
                <a16:creationId xmlns:a16="http://schemas.microsoft.com/office/drawing/2014/main" id="{C22A9B51-177D-4A4D-893A-628F31BFB219}"/>
              </a:ext>
            </a:extLst>
          </p:cNvPr>
          <p:cNvCxnSpPr>
            <a:cxnSpLocks/>
          </p:cNvCxnSpPr>
          <p:nvPr/>
        </p:nvCxnSpPr>
        <p:spPr>
          <a:xfrm>
            <a:off x="7024989" y="1874399"/>
            <a:ext cx="127209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EE319B1D-4F06-446B-8358-5FEEEF73D9AD}"/>
              </a:ext>
            </a:extLst>
          </p:cNvPr>
          <p:cNvCxnSpPr>
            <a:cxnSpLocks/>
            <a:stCxn id="23" idx="3"/>
          </p:cNvCxnSpPr>
          <p:nvPr/>
        </p:nvCxnSpPr>
        <p:spPr>
          <a:xfrm flipV="1">
            <a:off x="7024989" y="2068921"/>
            <a:ext cx="1272096" cy="3380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椭圆 25">
            <a:extLst>
              <a:ext uri="{FF2B5EF4-FFF2-40B4-BE49-F238E27FC236}">
                <a16:creationId xmlns:a16="http://schemas.microsoft.com/office/drawing/2014/main" id="{D2F8EACA-08A9-4709-A269-116B7931CFB7}"/>
              </a:ext>
            </a:extLst>
          </p:cNvPr>
          <p:cNvSpPr/>
          <p:nvPr/>
        </p:nvSpPr>
        <p:spPr>
          <a:xfrm>
            <a:off x="8365518" y="1508063"/>
            <a:ext cx="1908699" cy="775323"/>
          </a:xfrm>
          <a:prstGeom prst="ellipse">
            <a:avLst/>
          </a:prstGeom>
          <a:solidFill>
            <a:schemeClr val="accent2">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dirty="0">
                <a:latin typeface="Arial" panose="020B0604020202020204" pitchFamily="34" charset="0"/>
                <a:cs typeface="Arial" panose="020B0604020202020204" pitchFamily="34" charset="0"/>
              </a:rPr>
              <a:t>CHF</a:t>
            </a:r>
            <a:endParaRPr lang="zh-CN" altLang="en-US" dirty="0">
              <a:latin typeface="Arial" panose="020B0604020202020204" pitchFamily="34" charset="0"/>
              <a:cs typeface="Arial" panose="020B0604020202020204" pitchFamily="34" charset="0"/>
            </a:endParaRPr>
          </a:p>
        </p:txBody>
      </p:sp>
      <p:sp>
        <p:nvSpPr>
          <p:cNvPr id="27" name="文本框 26">
            <a:extLst>
              <a:ext uri="{FF2B5EF4-FFF2-40B4-BE49-F238E27FC236}">
                <a16:creationId xmlns:a16="http://schemas.microsoft.com/office/drawing/2014/main" id="{35CD3715-715A-442A-90C9-929149CAC451}"/>
              </a:ext>
            </a:extLst>
          </p:cNvPr>
          <p:cNvSpPr txBox="1"/>
          <p:nvPr/>
        </p:nvSpPr>
        <p:spPr>
          <a:xfrm>
            <a:off x="7140399" y="1606198"/>
            <a:ext cx="1064715" cy="276999"/>
          </a:xfrm>
          <a:prstGeom prst="rect">
            <a:avLst/>
          </a:prstGeom>
          <a:noFill/>
        </p:spPr>
        <p:txBody>
          <a:bodyPr wrap="none" rtlCol="0">
            <a:spAutoFit/>
          </a:bodyPr>
          <a:lstStyle/>
          <a:p>
            <a:r>
              <a:rPr lang="en-US" altLang="zh-CN" sz="1200" dirty="0"/>
              <a:t>EE Info input</a:t>
            </a:r>
            <a:endParaRPr lang="zh-CN" altLang="en-US" sz="1200" dirty="0"/>
          </a:p>
        </p:txBody>
      </p:sp>
      <p:sp>
        <p:nvSpPr>
          <p:cNvPr id="28" name="文本框 27">
            <a:extLst>
              <a:ext uri="{FF2B5EF4-FFF2-40B4-BE49-F238E27FC236}">
                <a16:creationId xmlns:a16="http://schemas.microsoft.com/office/drawing/2014/main" id="{BC968A26-25C7-4550-989C-D99F1BD1B2DD}"/>
              </a:ext>
            </a:extLst>
          </p:cNvPr>
          <p:cNvSpPr txBox="1"/>
          <p:nvPr/>
        </p:nvSpPr>
        <p:spPr>
          <a:xfrm>
            <a:off x="8863652" y="2144886"/>
            <a:ext cx="941283" cy="276999"/>
          </a:xfrm>
          <a:prstGeom prst="rect">
            <a:avLst/>
          </a:prstGeom>
          <a:noFill/>
        </p:spPr>
        <p:txBody>
          <a:bodyPr wrap="none" rtlCol="0">
            <a:spAutoFit/>
          </a:bodyPr>
          <a:lstStyle/>
          <a:p>
            <a:r>
              <a:rPr lang="en-US" altLang="zh-CN" sz="1200" dirty="0">
                <a:solidFill>
                  <a:srgbClr val="FF0000"/>
                </a:solidFill>
              </a:rPr>
              <a:t>Calculation</a:t>
            </a:r>
            <a:endParaRPr lang="zh-CN" altLang="en-US" sz="1200" dirty="0">
              <a:solidFill>
                <a:srgbClr val="FF0000"/>
              </a:solidFill>
            </a:endParaRPr>
          </a:p>
        </p:txBody>
      </p:sp>
      <p:cxnSp>
        <p:nvCxnSpPr>
          <p:cNvPr id="29" name="直接箭头连接符 28">
            <a:extLst>
              <a:ext uri="{FF2B5EF4-FFF2-40B4-BE49-F238E27FC236}">
                <a16:creationId xmlns:a16="http://schemas.microsoft.com/office/drawing/2014/main" id="{BFF7A002-14B4-4B9E-B344-40A0C9A0FC35}"/>
              </a:ext>
            </a:extLst>
          </p:cNvPr>
          <p:cNvCxnSpPr>
            <a:cxnSpLocks/>
            <a:endCxn id="30" idx="3"/>
          </p:cNvCxnSpPr>
          <p:nvPr/>
        </p:nvCxnSpPr>
        <p:spPr>
          <a:xfrm flipV="1">
            <a:off x="10274217" y="1658722"/>
            <a:ext cx="708790" cy="1975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F20C65FD-A7FD-4841-8722-5D388753EA8F}"/>
              </a:ext>
            </a:extLst>
          </p:cNvPr>
          <p:cNvSpPr txBox="1"/>
          <p:nvPr/>
        </p:nvSpPr>
        <p:spPr>
          <a:xfrm>
            <a:off x="10048136" y="1520222"/>
            <a:ext cx="934871" cy="276999"/>
          </a:xfrm>
          <a:prstGeom prst="rect">
            <a:avLst/>
          </a:prstGeom>
          <a:noFill/>
        </p:spPr>
        <p:txBody>
          <a:bodyPr wrap="none" rtlCol="0">
            <a:spAutoFit/>
          </a:bodyPr>
          <a:lstStyle/>
          <a:p>
            <a:r>
              <a:rPr lang="en-US" altLang="zh-CN" sz="1200" dirty="0"/>
              <a:t>EC expose</a:t>
            </a:r>
            <a:endParaRPr lang="zh-CN" altLang="en-US" sz="1200" dirty="0"/>
          </a:p>
        </p:txBody>
      </p:sp>
      <p:cxnSp>
        <p:nvCxnSpPr>
          <p:cNvPr id="31" name="直接箭头连接符 30">
            <a:extLst>
              <a:ext uri="{FF2B5EF4-FFF2-40B4-BE49-F238E27FC236}">
                <a16:creationId xmlns:a16="http://schemas.microsoft.com/office/drawing/2014/main" id="{A0F019E1-C689-42D1-99BD-FBF308D808EC}"/>
              </a:ext>
            </a:extLst>
          </p:cNvPr>
          <p:cNvCxnSpPr>
            <a:cxnSpLocks/>
            <a:stCxn id="26" idx="6"/>
          </p:cNvCxnSpPr>
          <p:nvPr/>
        </p:nvCxnSpPr>
        <p:spPr>
          <a:xfrm>
            <a:off x="10274217" y="1895725"/>
            <a:ext cx="636656" cy="1292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id="{DDB123A3-7AC7-4782-9718-9EADFB19BFA9}"/>
              </a:ext>
            </a:extLst>
          </p:cNvPr>
          <p:cNvSpPr/>
          <p:nvPr/>
        </p:nvSpPr>
        <p:spPr>
          <a:xfrm>
            <a:off x="10910873" y="1451142"/>
            <a:ext cx="710213" cy="337352"/>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200" dirty="0">
                <a:latin typeface="Arial" panose="020B0604020202020204" pitchFamily="34" charset="0"/>
                <a:cs typeface="Arial" panose="020B0604020202020204" pitchFamily="34" charset="0"/>
              </a:rPr>
              <a:t>AF</a:t>
            </a:r>
            <a:endParaRPr lang="zh-CN" altLang="en-US" sz="1200" dirty="0">
              <a:latin typeface="Arial" panose="020B0604020202020204" pitchFamily="34" charset="0"/>
              <a:cs typeface="Arial" panose="020B0604020202020204" pitchFamily="34" charset="0"/>
            </a:endParaRPr>
          </a:p>
        </p:txBody>
      </p:sp>
      <p:sp>
        <p:nvSpPr>
          <p:cNvPr id="33" name="矩形 32">
            <a:extLst>
              <a:ext uri="{FF2B5EF4-FFF2-40B4-BE49-F238E27FC236}">
                <a16:creationId xmlns:a16="http://schemas.microsoft.com/office/drawing/2014/main" id="{A832596E-C5E2-46FE-B423-04A79A6449DC}"/>
              </a:ext>
            </a:extLst>
          </p:cNvPr>
          <p:cNvSpPr/>
          <p:nvPr/>
        </p:nvSpPr>
        <p:spPr>
          <a:xfrm>
            <a:off x="10903546" y="1923726"/>
            <a:ext cx="710213" cy="337352"/>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200" dirty="0">
                <a:latin typeface="Arial" panose="020B0604020202020204" pitchFamily="34" charset="0"/>
                <a:cs typeface="Arial" panose="020B0604020202020204" pitchFamily="34" charset="0"/>
              </a:rPr>
              <a:t>5G internal</a:t>
            </a:r>
            <a:endParaRPr lang="zh-CN" altLang="en-US" sz="1200" dirty="0">
              <a:latin typeface="Arial" panose="020B0604020202020204" pitchFamily="34" charset="0"/>
              <a:cs typeface="Arial" panose="020B0604020202020204" pitchFamily="34" charset="0"/>
            </a:endParaRPr>
          </a:p>
        </p:txBody>
      </p:sp>
      <p:sp>
        <p:nvSpPr>
          <p:cNvPr id="34" name="矩形 33">
            <a:extLst>
              <a:ext uri="{FF2B5EF4-FFF2-40B4-BE49-F238E27FC236}">
                <a16:creationId xmlns:a16="http://schemas.microsoft.com/office/drawing/2014/main" id="{F0E6517B-EC6B-42EE-8A5A-BDD3F86E4F11}"/>
              </a:ext>
            </a:extLst>
          </p:cNvPr>
          <p:cNvSpPr/>
          <p:nvPr/>
        </p:nvSpPr>
        <p:spPr>
          <a:xfrm>
            <a:off x="6193077" y="1123632"/>
            <a:ext cx="5557421" cy="152695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5" name="文本框 34">
            <a:extLst>
              <a:ext uri="{FF2B5EF4-FFF2-40B4-BE49-F238E27FC236}">
                <a16:creationId xmlns:a16="http://schemas.microsoft.com/office/drawing/2014/main" id="{F685E0F7-5E4E-4BE7-85BC-4007002316CF}"/>
              </a:ext>
            </a:extLst>
          </p:cNvPr>
          <p:cNvSpPr txBox="1"/>
          <p:nvPr/>
        </p:nvSpPr>
        <p:spPr>
          <a:xfrm>
            <a:off x="8664976" y="894478"/>
            <a:ext cx="960519" cy="276999"/>
          </a:xfrm>
          <a:prstGeom prst="rect">
            <a:avLst/>
          </a:prstGeom>
          <a:noFill/>
        </p:spPr>
        <p:txBody>
          <a:bodyPr wrap="none" rtlCol="0">
            <a:spAutoFit/>
          </a:bodyPr>
          <a:lstStyle/>
          <a:p>
            <a:r>
              <a:rPr lang="en-US" altLang="zh-CN" sz="1200" dirty="0"/>
              <a:t>CHF based</a:t>
            </a:r>
            <a:endParaRPr lang="zh-CN" altLang="en-US" sz="1200" dirty="0"/>
          </a:p>
        </p:txBody>
      </p:sp>
      <p:sp>
        <p:nvSpPr>
          <p:cNvPr id="36" name="矩形 35">
            <a:extLst>
              <a:ext uri="{FF2B5EF4-FFF2-40B4-BE49-F238E27FC236}">
                <a16:creationId xmlns:a16="http://schemas.microsoft.com/office/drawing/2014/main" id="{EBB3AD37-0A29-4D65-9F7F-B27AB33D67F5}"/>
              </a:ext>
            </a:extLst>
          </p:cNvPr>
          <p:cNvSpPr/>
          <p:nvPr/>
        </p:nvSpPr>
        <p:spPr>
          <a:xfrm>
            <a:off x="6314776" y="1219652"/>
            <a:ext cx="710213" cy="337352"/>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1200" dirty="0">
                <a:latin typeface="Arial" panose="020B0604020202020204" pitchFamily="34" charset="0"/>
                <a:cs typeface="Arial" panose="020B0604020202020204" pitchFamily="34" charset="0"/>
              </a:rPr>
              <a:t>RAN</a:t>
            </a:r>
            <a:endParaRPr lang="zh-CN" altLang="en-US" sz="1200" dirty="0">
              <a:latin typeface="Arial" panose="020B0604020202020204" pitchFamily="34" charset="0"/>
              <a:cs typeface="Arial" panose="020B0604020202020204" pitchFamily="34" charset="0"/>
            </a:endParaRPr>
          </a:p>
        </p:txBody>
      </p:sp>
      <p:cxnSp>
        <p:nvCxnSpPr>
          <p:cNvPr id="37" name="直接箭头连接符 36">
            <a:extLst>
              <a:ext uri="{FF2B5EF4-FFF2-40B4-BE49-F238E27FC236}">
                <a16:creationId xmlns:a16="http://schemas.microsoft.com/office/drawing/2014/main" id="{0278B0A6-5B57-4E65-A8F5-6C046EBD77CF}"/>
              </a:ext>
            </a:extLst>
          </p:cNvPr>
          <p:cNvCxnSpPr>
            <a:cxnSpLocks/>
            <a:stCxn id="36" idx="2"/>
            <a:endCxn id="22" idx="0"/>
          </p:cNvCxnSpPr>
          <p:nvPr/>
        </p:nvCxnSpPr>
        <p:spPr>
          <a:xfrm>
            <a:off x="6669883" y="1557004"/>
            <a:ext cx="0" cy="1306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827540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pPr marL="0" indent="0">
              <a:buNone/>
            </a:pPr>
            <a:r>
              <a:rPr kumimoji="1" lang="en-US" altLang="zh-CN" sz="3200" dirty="0">
                <a:latin typeface="Arial" panose="020B0604020202020204" pitchFamily="34" charset="0"/>
                <a:ea typeface="微软雅黑" panose="020B0503020204020204" pitchFamily="34" charset="-122"/>
                <a:cs typeface="Arial" panose="020B0604020202020204" pitchFamily="34" charset="0"/>
              </a:rPr>
              <a:t>Way forward for R19:Suggested work for different WGs</a:t>
            </a:r>
          </a:p>
        </p:txBody>
      </p:sp>
      <p:sp>
        <p:nvSpPr>
          <p:cNvPr id="20" name="文本框 3">
            <a:extLst>
              <a:ext uri="{FF2B5EF4-FFF2-40B4-BE49-F238E27FC236}">
                <a16:creationId xmlns:a16="http://schemas.microsoft.com/office/drawing/2014/main" id="{468B50BF-141B-4509-B660-932DD6A82E83}"/>
              </a:ext>
            </a:extLst>
          </p:cNvPr>
          <p:cNvSpPr txBox="1">
            <a:spLocks noGrp="1"/>
          </p:cNvSpPr>
          <p:nvPr>
            <p:ph idx="1"/>
          </p:nvPr>
        </p:nvSpPr>
        <p:spPr>
          <a:xfrm>
            <a:off x="5101311" y="1213696"/>
            <a:ext cx="6741738" cy="1172629"/>
          </a:xfrm>
          <a:prstGeom prst="rect">
            <a:avLst/>
          </a:prstGeom>
          <a:noFill/>
        </p:spPr>
        <p:txBody>
          <a:bodyPr wrap="square" rtlCol="0">
            <a:spAutoFit/>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r>
              <a:rPr lang="en-US" altLang="zh-CN" sz="1800" dirty="0"/>
              <a:t>RAN side energy related information, for example:</a:t>
            </a:r>
          </a:p>
          <a:p>
            <a:pPr marL="514350" lvl="1" indent="-285750"/>
            <a:r>
              <a:rPr lang="en-US" altLang="zh-CN" sz="1400" dirty="0"/>
              <a:t>UE energy consumption at RAN side</a:t>
            </a:r>
          </a:p>
          <a:p>
            <a:pPr marL="514350" lvl="1" indent="-285750"/>
            <a:r>
              <a:rPr lang="en-US" altLang="zh-CN" sz="1400" dirty="0"/>
              <a:t>Other RAN parameters can indirectly reflect UE’s energy usage in different radio environment and locations, etc. </a:t>
            </a:r>
            <a:endParaRPr lang="en-US" altLang="zh-CN" sz="1000" dirty="0"/>
          </a:p>
          <a:p>
            <a:pPr marL="285750" indent="-285750">
              <a:buFont typeface="Arial" panose="020B0604020202020204" pitchFamily="34" charset="0"/>
              <a:buChar char="•"/>
            </a:pPr>
            <a:endParaRPr lang="en-US" altLang="zh-CN" sz="1800" dirty="0"/>
          </a:p>
        </p:txBody>
      </p:sp>
      <p:grpSp>
        <p:nvGrpSpPr>
          <p:cNvPr id="21" name="组合 20">
            <a:extLst>
              <a:ext uri="{FF2B5EF4-FFF2-40B4-BE49-F238E27FC236}">
                <a16:creationId xmlns:a16="http://schemas.microsoft.com/office/drawing/2014/main" id="{2D9DEF51-DC37-4589-A48A-018511A10FC8}"/>
              </a:ext>
            </a:extLst>
          </p:cNvPr>
          <p:cNvGrpSpPr/>
          <p:nvPr/>
        </p:nvGrpSpPr>
        <p:grpSpPr>
          <a:xfrm>
            <a:off x="666467" y="2818197"/>
            <a:ext cx="9181087" cy="2974666"/>
            <a:chOff x="5257325" y="3960542"/>
            <a:chExt cx="6751904" cy="2187611"/>
          </a:xfrm>
        </p:grpSpPr>
        <p:sp>
          <p:nvSpPr>
            <p:cNvPr id="24" name="矩形: 圆角 23">
              <a:extLst>
                <a:ext uri="{FF2B5EF4-FFF2-40B4-BE49-F238E27FC236}">
                  <a16:creationId xmlns:a16="http://schemas.microsoft.com/office/drawing/2014/main" id="{642102B9-623A-494A-B45B-A1F6E30DFD90}"/>
                </a:ext>
              </a:extLst>
            </p:cNvPr>
            <p:cNvSpPr/>
            <p:nvPr/>
          </p:nvSpPr>
          <p:spPr>
            <a:xfrm>
              <a:off x="8884484" y="4019931"/>
              <a:ext cx="3124745" cy="2128222"/>
            </a:xfrm>
            <a:prstGeom prst="roundRect">
              <a:avLst/>
            </a:prstGeom>
            <a:solidFill>
              <a:srgbClr val="4F81BD">
                <a:lumMod val="40000"/>
                <a:lumOff val="60000"/>
                <a:alpha val="5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2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5" name="矩形: 圆角 24">
              <a:extLst>
                <a:ext uri="{FF2B5EF4-FFF2-40B4-BE49-F238E27FC236}">
                  <a16:creationId xmlns:a16="http://schemas.microsoft.com/office/drawing/2014/main" id="{3EA6092B-8881-4ADC-9A32-08E01F2A5ECB}"/>
                </a:ext>
              </a:extLst>
            </p:cNvPr>
            <p:cNvSpPr/>
            <p:nvPr/>
          </p:nvSpPr>
          <p:spPr>
            <a:xfrm>
              <a:off x="5257325" y="4019930"/>
              <a:ext cx="3032534" cy="2128223"/>
            </a:xfrm>
            <a:prstGeom prst="roundRect">
              <a:avLst/>
            </a:prstGeom>
            <a:solidFill>
              <a:srgbClr val="FFC000">
                <a:alpha val="5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2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6" name="文本框 6">
              <a:extLst>
                <a:ext uri="{FF2B5EF4-FFF2-40B4-BE49-F238E27FC236}">
                  <a16:creationId xmlns:a16="http://schemas.microsoft.com/office/drawing/2014/main" id="{CA28E300-78F3-4EBE-B56A-11337628E023}"/>
                </a:ext>
              </a:extLst>
            </p:cNvPr>
            <p:cNvSpPr txBox="1"/>
            <p:nvPr/>
          </p:nvSpPr>
          <p:spPr>
            <a:xfrm>
              <a:off x="6264255" y="3960542"/>
              <a:ext cx="1018673" cy="28344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fontAlgn="base" hangingPunct="0">
                <a:lnSpc>
                  <a:spcPts val="3440"/>
                </a:lnSpc>
                <a:spcBef>
                  <a:spcPct val="0"/>
                </a:spcBef>
                <a:spcAft>
                  <a:spcPct val="0"/>
                </a:spcAft>
              </a:pPr>
              <a:r>
                <a:rPr kumimoji="1" lang="en-US" altLang="zh-CN" sz="2000" b="1" dirty="0">
                  <a:solidFill>
                    <a:prstClr val="black"/>
                  </a:solidFill>
                  <a:latin typeface="Arial" panose="020B0604020202020204" pitchFamily="34" charset="0"/>
                  <a:ea typeface="微软雅黑" panose="020B0503020204020204" pitchFamily="34" charset="-122"/>
                  <a:cs typeface="Arial" panose="020B0604020202020204" pitchFamily="34" charset="0"/>
                </a:rPr>
                <a:t>SA2</a:t>
              </a:r>
              <a:endParaRPr kumimoji="1" lang="zh-CN" altLang="en-US" sz="2000" b="1" dirty="0" err="1">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9">
              <a:extLst>
                <a:ext uri="{FF2B5EF4-FFF2-40B4-BE49-F238E27FC236}">
                  <a16:creationId xmlns:a16="http://schemas.microsoft.com/office/drawing/2014/main" id="{4009614C-2043-4C30-BF98-50F7051E7B70}"/>
                </a:ext>
              </a:extLst>
            </p:cNvPr>
            <p:cNvSpPr txBox="1"/>
            <p:nvPr/>
          </p:nvSpPr>
          <p:spPr>
            <a:xfrm>
              <a:off x="9521619" y="3960542"/>
              <a:ext cx="1954755" cy="28344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fontAlgn="base" hangingPunct="0">
                <a:lnSpc>
                  <a:spcPts val="3440"/>
                </a:lnSpc>
                <a:spcBef>
                  <a:spcPct val="0"/>
                </a:spcBef>
                <a:spcAft>
                  <a:spcPct val="0"/>
                </a:spcAft>
              </a:pPr>
              <a:r>
                <a:rPr kumimoji="1" lang="en-US" altLang="zh-CN" sz="2000" b="1" dirty="0">
                  <a:solidFill>
                    <a:prstClr val="black"/>
                  </a:solidFill>
                  <a:latin typeface="Arial" panose="020B0604020202020204" pitchFamily="34" charset="0"/>
                  <a:ea typeface="微软雅黑" panose="020B0503020204020204" pitchFamily="34" charset="-122"/>
                  <a:cs typeface="Arial" panose="020B0604020202020204" pitchFamily="34" charset="0"/>
                </a:rPr>
                <a:t>SA5 (OAM)</a:t>
              </a:r>
              <a:endParaRPr kumimoji="1" lang="zh-CN" altLang="en-US" sz="2000" b="1" dirty="0" err="1">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10">
              <a:extLst>
                <a:ext uri="{FF2B5EF4-FFF2-40B4-BE49-F238E27FC236}">
                  <a16:creationId xmlns:a16="http://schemas.microsoft.com/office/drawing/2014/main" id="{11E4125A-0035-4A7C-A8DA-76C0A99265D0}"/>
                </a:ext>
              </a:extLst>
            </p:cNvPr>
            <p:cNvSpPr txBox="1"/>
            <p:nvPr/>
          </p:nvSpPr>
          <p:spPr>
            <a:xfrm>
              <a:off x="9234673" y="5044775"/>
              <a:ext cx="2679114" cy="28344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fontAlgn="base" hangingPunct="0">
                <a:lnSpc>
                  <a:spcPts val="3440"/>
                </a:lnSpc>
                <a:spcBef>
                  <a:spcPct val="0"/>
                </a:spcBef>
                <a:spcAft>
                  <a:spcPct val="0"/>
                </a:spcAft>
              </a:pPr>
              <a:r>
                <a:rPr kumimoji="1" lang="en-US" altLang="zh-CN" sz="2000" b="1" dirty="0">
                  <a:solidFill>
                    <a:prstClr val="black"/>
                  </a:solidFill>
                  <a:latin typeface="Arial" panose="020B0604020202020204" pitchFamily="34" charset="0"/>
                  <a:ea typeface="微软雅黑" panose="020B0503020204020204" pitchFamily="34" charset="-122"/>
                  <a:cs typeface="Arial" panose="020B0604020202020204" pitchFamily="34" charset="0"/>
                </a:rPr>
                <a:t>SA5 (charging)</a:t>
              </a:r>
              <a:endParaRPr kumimoji="1" lang="zh-CN" altLang="en-US" sz="2000" b="1" dirty="0" err="1">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14">
              <a:extLst>
                <a:ext uri="{FF2B5EF4-FFF2-40B4-BE49-F238E27FC236}">
                  <a16:creationId xmlns:a16="http://schemas.microsoft.com/office/drawing/2014/main" id="{B754F9E8-D585-4759-AF7C-CD0F720B0352}"/>
                </a:ext>
              </a:extLst>
            </p:cNvPr>
            <p:cNvSpPr txBox="1"/>
            <p:nvPr/>
          </p:nvSpPr>
          <p:spPr>
            <a:xfrm>
              <a:off x="5462473" y="4396316"/>
              <a:ext cx="2644413" cy="1222253"/>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fontAlgn="base" hangingPunct="0">
                <a:spcBef>
                  <a:spcPct val="0"/>
                </a:spcBef>
                <a:spcAft>
                  <a:spcPct val="0"/>
                </a:spcAft>
              </a:pPr>
              <a:r>
                <a:rPr kumimoji="1" lang="en-US" altLang="zh-CN" sz="1200" b="1" u="sng" dirty="0">
                  <a:solidFill>
                    <a:srgbClr val="000000"/>
                  </a:solidFill>
                  <a:latin typeface="Arial" panose="020B0604020202020204" pitchFamily="34" charset="0"/>
                  <a:ea typeface="微软雅黑" panose="020B0503020204020204" pitchFamily="34" charset="-122"/>
                  <a:cs typeface="Arial" panose="020B0604020202020204" pitchFamily="34" charset="0"/>
                </a:rPr>
                <a:t>Calculate and Aggregate</a:t>
              </a:r>
              <a:r>
                <a:rPr kumimoji="1" lang="en-US" altLang="zh-CN" sz="1200" dirty="0">
                  <a:solidFill>
                    <a:srgbClr val="000000"/>
                  </a:solidFill>
                  <a:latin typeface="Arial" panose="020B0604020202020204" pitchFamily="34" charset="0"/>
                  <a:ea typeface="微软雅黑" panose="020B0503020204020204" pitchFamily="34" charset="-122"/>
                  <a:cs typeface="Arial" panose="020B0604020202020204" pitchFamily="34" charset="0"/>
                </a:rPr>
                <a:t> energy related information </a:t>
              </a:r>
            </a:p>
            <a:p>
              <a:pPr eaLnBrk="0" fontAlgn="base" hangingPunct="0">
                <a:spcBef>
                  <a:spcPct val="0"/>
                </a:spcBef>
                <a:spcAft>
                  <a:spcPct val="0"/>
                </a:spcAft>
              </a:pPr>
              <a:r>
                <a:rPr kumimoji="1" lang="en-US" altLang="zh-CN" sz="1200" dirty="0">
                  <a:solidFill>
                    <a:srgbClr val="000000"/>
                  </a:solidFill>
                  <a:latin typeface="Arial" panose="020B0604020202020204" pitchFamily="34" charset="0"/>
                  <a:ea typeface="微软雅黑" panose="020B0503020204020204" pitchFamily="34" charset="-122"/>
                  <a:cs typeface="Arial" panose="020B0604020202020204" pitchFamily="34" charset="0"/>
                </a:rPr>
                <a:t>per-UE, per service, per PDU, per QoS flow…</a:t>
              </a:r>
            </a:p>
            <a:p>
              <a:pPr eaLnBrk="0" fontAlgn="base" hangingPunct="0">
                <a:spcBef>
                  <a:spcPct val="0"/>
                </a:spcBef>
                <a:spcAft>
                  <a:spcPct val="0"/>
                </a:spcAft>
              </a:pPr>
              <a:endParaRPr kumimoji="1" lang="en-US" altLang="zh-CN" sz="12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a:p>
              <a:pPr eaLnBrk="0" fontAlgn="base" hangingPunct="0">
                <a:spcBef>
                  <a:spcPct val="0"/>
                </a:spcBef>
                <a:spcAft>
                  <a:spcPct val="0"/>
                </a:spcAft>
              </a:pPr>
              <a:r>
                <a:rPr kumimoji="1" lang="en-US" altLang="zh-CN" sz="1200" b="1" u="sng" dirty="0">
                  <a:solidFill>
                    <a:prstClr val="black"/>
                  </a:solidFill>
                  <a:latin typeface="Arial" panose="020B0604020202020204" pitchFamily="34" charset="0"/>
                  <a:ea typeface="微软雅黑" panose="020B0503020204020204" pitchFamily="34" charset="-122"/>
                  <a:cs typeface="Arial" panose="020B0604020202020204" pitchFamily="34" charset="0"/>
                </a:rPr>
                <a:t>Policy </a:t>
              </a:r>
              <a:r>
                <a:rPr kumimoji="1" lang="en-US" altLang="zh-CN" sz="1200" u="sng" dirty="0">
                  <a:solidFill>
                    <a:prstClr val="black"/>
                  </a:solidFill>
                  <a:latin typeface="Arial" panose="020B0604020202020204" pitchFamily="34" charset="0"/>
                  <a:ea typeface="微软雅黑" panose="020B0503020204020204" pitchFamily="34" charset="-122"/>
                  <a:cs typeface="Arial" panose="020B0604020202020204" pitchFamily="34" charset="0"/>
                </a:rPr>
                <a:t>decision </a:t>
              </a:r>
              <a:r>
                <a:rPr kumimoji="1" lang="zh-CN" alt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kumimoji="1" lang="en-US" altLang="zh-CN" sz="1200" dirty="0">
                  <a:solidFill>
                    <a:prstClr val="black"/>
                  </a:solidFill>
                  <a:latin typeface="Arial" panose="020B0604020202020204" pitchFamily="34" charset="0"/>
                  <a:ea typeface="微软雅黑" panose="020B0503020204020204" pitchFamily="34" charset="-122"/>
                  <a:cs typeface="Arial" panose="020B0604020202020204" pitchFamily="34" charset="0"/>
                </a:rPr>
                <a:t>e.g., AM policy, RAT adjustment</a:t>
              </a:r>
              <a:r>
                <a:rPr kumimoji="1" lang="zh-CN" alt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rPr>
                <a:t>）</a:t>
              </a:r>
              <a:r>
                <a:rPr kumimoji="1" lang="en-US" altLang="zh-CN" sz="120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r>
                <a:rPr kumimoji="1" lang="en-US" altLang="zh-CN" sz="1200" b="1" u="sng" dirty="0">
                  <a:solidFill>
                    <a:prstClr val="black"/>
                  </a:solidFill>
                  <a:latin typeface="Arial" panose="020B0604020202020204" pitchFamily="34" charset="0"/>
                  <a:ea typeface="微软雅黑" panose="020B0503020204020204" pitchFamily="34" charset="-122"/>
                  <a:cs typeface="Arial" panose="020B0604020202020204" pitchFamily="34" charset="0"/>
                </a:rPr>
                <a:t>analytics</a:t>
              </a:r>
              <a:r>
                <a:rPr kumimoji="1" lang="en-US" altLang="zh-CN" sz="1200" u="sng" dirty="0">
                  <a:solidFill>
                    <a:prstClr val="black"/>
                  </a:solidFill>
                  <a:latin typeface="Arial" panose="020B0604020202020204" pitchFamily="34" charset="0"/>
                  <a:ea typeface="微软雅黑" panose="020B0503020204020204" pitchFamily="34" charset="-122"/>
                  <a:cs typeface="Arial" panose="020B0604020202020204" pitchFamily="34" charset="0"/>
                </a:rPr>
                <a:t> and </a:t>
              </a:r>
              <a:r>
                <a:rPr kumimoji="1" lang="en-US" altLang="zh-CN" sz="1200" b="1" u="sng" dirty="0">
                  <a:solidFill>
                    <a:prstClr val="black"/>
                  </a:solidFill>
                  <a:latin typeface="Arial" panose="020B0604020202020204" pitchFamily="34" charset="0"/>
                  <a:ea typeface="微软雅黑" panose="020B0503020204020204" pitchFamily="34" charset="-122"/>
                  <a:cs typeface="Arial" panose="020B0604020202020204" pitchFamily="34" charset="0"/>
                </a:rPr>
                <a:t>prediction, </a:t>
              </a:r>
              <a:r>
                <a:rPr kumimoji="1" lang="en-US" altLang="zh-CN" sz="1200" u="sng" dirty="0">
                  <a:solidFill>
                    <a:prstClr val="black"/>
                  </a:solidFill>
                  <a:latin typeface="Arial" panose="020B0604020202020204" pitchFamily="34" charset="0"/>
                  <a:ea typeface="微软雅黑" panose="020B0503020204020204" pitchFamily="34" charset="-122"/>
                  <a:cs typeface="Arial" panose="020B0604020202020204" pitchFamily="34" charset="0"/>
                </a:rPr>
                <a:t>NW </a:t>
              </a:r>
              <a:r>
                <a:rPr kumimoji="1" lang="en-US" altLang="zh-CN" sz="1200" b="1" u="sng" dirty="0">
                  <a:solidFill>
                    <a:prstClr val="black"/>
                  </a:solidFill>
                  <a:latin typeface="Arial" panose="020B0604020202020204" pitchFamily="34" charset="0"/>
                  <a:ea typeface="微软雅黑" panose="020B0503020204020204" pitchFamily="34" charset="-122"/>
                  <a:cs typeface="Arial" panose="020B0604020202020204" pitchFamily="34" charset="0"/>
                </a:rPr>
                <a:t>optimization </a:t>
              </a:r>
              <a:r>
                <a:rPr kumimoji="1" lang="en-US" altLang="zh-CN" sz="1200" dirty="0">
                  <a:solidFill>
                    <a:prstClr val="black"/>
                  </a:solidFill>
                  <a:latin typeface="Arial" panose="020B0604020202020204" pitchFamily="34" charset="0"/>
                  <a:ea typeface="微软雅黑" panose="020B0503020204020204" pitchFamily="34" charset="-122"/>
                  <a:cs typeface="Arial" panose="020B0604020202020204" pitchFamily="34" charset="0"/>
                </a:rPr>
                <a:t>(e.g. NF discovery/selection and UP path selection), </a:t>
              </a:r>
              <a:endParaRPr kumimoji="1" lang="en-US" altLang="zh-CN" sz="1200" b="1" u="sng"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eaLnBrk="0" fontAlgn="base" hangingPunct="0">
                <a:spcBef>
                  <a:spcPct val="0"/>
                </a:spcBef>
                <a:spcAft>
                  <a:spcPct val="0"/>
                </a:spcAft>
              </a:pPr>
              <a:r>
                <a:rPr kumimoji="1" lang="en-US" altLang="zh-CN" sz="1200" b="1" u="sng" dirty="0">
                  <a:solidFill>
                    <a:prstClr val="black"/>
                  </a:solidFill>
                  <a:latin typeface="Arial" panose="020B0604020202020204" pitchFamily="34" charset="0"/>
                  <a:ea typeface="微软雅黑" panose="020B0503020204020204" pitchFamily="34" charset="-122"/>
                  <a:cs typeface="Arial" panose="020B0604020202020204" pitchFamily="34" charset="0"/>
                </a:rPr>
                <a:t>Exposure </a:t>
              </a:r>
              <a:r>
                <a:rPr kumimoji="1" lang="en-US" altLang="zh-CN" sz="1200" dirty="0">
                  <a:solidFill>
                    <a:prstClr val="black"/>
                  </a:solidFill>
                  <a:latin typeface="Arial" panose="020B0604020202020204" pitchFamily="34" charset="0"/>
                  <a:ea typeface="微软雅黑" panose="020B0503020204020204" pitchFamily="34" charset="-122"/>
                  <a:cs typeface="Arial" panose="020B0604020202020204" pitchFamily="34" charset="0"/>
                </a:rPr>
                <a:t>to AF and internal NFs</a:t>
              </a:r>
            </a:p>
            <a:p>
              <a:pPr eaLnBrk="0" fontAlgn="base" hangingPunct="0">
                <a:spcBef>
                  <a:spcPct val="0"/>
                </a:spcBef>
                <a:spcAft>
                  <a:spcPct val="0"/>
                </a:spcAft>
              </a:pPr>
              <a:endParaRPr lang="en-US" altLang="zh-CN" sz="1200" dirty="0">
                <a:latin typeface="Arial" panose="020B0604020202020204" pitchFamily="34" charset="0"/>
                <a:cs typeface="Arial" panose="020B0604020202020204" pitchFamily="34" charset="0"/>
              </a:endParaRPr>
            </a:p>
            <a:p>
              <a:pPr eaLnBrk="0" fontAlgn="base" hangingPunct="0">
                <a:spcBef>
                  <a:spcPct val="0"/>
                </a:spcBef>
                <a:spcAft>
                  <a:spcPct val="0"/>
                </a:spcAft>
              </a:pPr>
              <a:r>
                <a:rPr kumimoji="1" lang="en-US" altLang="zh-CN" sz="1200" b="1" u="sng" dirty="0">
                  <a:solidFill>
                    <a:prstClr val="black"/>
                  </a:solidFill>
                  <a:latin typeface="Arial" panose="020B0604020202020204" pitchFamily="34" charset="0"/>
                  <a:ea typeface="微软雅黑" panose="020B0503020204020204" pitchFamily="34" charset="-122"/>
                  <a:cs typeface="Arial" panose="020B0604020202020204" pitchFamily="34" charset="0"/>
                </a:rPr>
                <a:t>Spending Limit control (energy related)</a:t>
              </a:r>
              <a:endParaRPr kumimoji="1" lang="en-US" altLang="zh-CN" sz="12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文本框 17">
              <a:extLst>
                <a:ext uri="{FF2B5EF4-FFF2-40B4-BE49-F238E27FC236}">
                  <a16:creationId xmlns:a16="http://schemas.microsoft.com/office/drawing/2014/main" id="{1787A836-A548-418C-8D4A-3C3BA97B7ED4}"/>
                </a:ext>
              </a:extLst>
            </p:cNvPr>
            <p:cNvSpPr txBox="1"/>
            <p:nvPr/>
          </p:nvSpPr>
          <p:spPr>
            <a:xfrm>
              <a:off x="9205170" y="5419601"/>
              <a:ext cx="2738118" cy="67903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fontAlgn="base" hangingPunct="0">
                <a:spcBef>
                  <a:spcPct val="0"/>
                </a:spcBef>
                <a:spcAft>
                  <a:spcPct val="0"/>
                </a:spcAft>
              </a:pPr>
              <a:r>
                <a:rPr kumimoji="1" lang="en-US" altLang="zh-CN" sz="1200" b="1" u="sng" dirty="0">
                  <a:solidFill>
                    <a:srgbClr val="000000"/>
                  </a:solidFill>
                  <a:latin typeface="Arial" panose="020B0604020202020204" pitchFamily="34" charset="0"/>
                  <a:ea typeface="微软雅黑" panose="020B0503020204020204" pitchFamily="34" charset="-122"/>
                  <a:cs typeface="Arial" panose="020B0604020202020204" pitchFamily="34" charset="0"/>
                </a:rPr>
                <a:t>UE charging and credit (spending) control</a:t>
              </a:r>
            </a:p>
            <a:p>
              <a:pPr marL="171450" indent="-171450" eaLnBrk="0" fontAlgn="base" hangingPunct="0">
                <a:spcBef>
                  <a:spcPct val="0"/>
                </a:spcBef>
                <a:spcAft>
                  <a:spcPct val="0"/>
                </a:spcAft>
                <a:buFontTx/>
                <a:buChar char="-"/>
              </a:pPr>
              <a:r>
                <a:rPr kumimoji="1" lang="en-US" altLang="zh-CN" sz="1200" dirty="0">
                  <a:solidFill>
                    <a:srgbClr val="000000"/>
                  </a:solidFill>
                  <a:latin typeface="Arial" panose="020B0604020202020204" pitchFamily="34" charset="0"/>
                  <a:ea typeface="微软雅黑" panose="020B0503020204020204" pitchFamily="34" charset="-122"/>
                  <a:cs typeface="Arial" panose="020B0604020202020204" pitchFamily="34" charset="0"/>
                </a:rPr>
                <a:t>Receive energy related record, e.g., from SMF</a:t>
              </a:r>
            </a:p>
            <a:p>
              <a:pPr eaLnBrk="0" fontAlgn="base" hangingPunct="0">
                <a:spcBef>
                  <a:spcPct val="0"/>
                </a:spcBef>
                <a:spcAft>
                  <a:spcPct val="0"/>
                </a:spcAft>
              </a:pPr>
              <a:r>
                <a:rPr kumimoji="1" lang="en-US" altLang="zh-CN" sz="1200" dirty="0">
                  <a:solidFill>
                    <a:srgbClr val="000000"/>
                  </a:solidFill>
                  <a:latin typeface="Arial" panose="020B0604020202020204" pitchFamily="34" charset="0"/>
                  <a:ea typeface="微软雅黑" panose="020B0503020204020204" pitchFamily="34" charset="-122"/>
                  <a:cs typeface="Arial" panose="020B0604020202020204" pitchFamily="34" charset="0"/>
                </a:rPr>
                <a:t>- Trigger spending limit (interact with PCF)</a:t>
              </a:r>
            </a:p>
            <a:p>
              <a:pPr eaLnBrk="0" fontAlgn="base" hangingPunct="0">
                <a:spcBef>
                  <a:spcPct val="0"/>
                </a:spcBef>
                <a:spcAft>
                  <a:spcPct val="0"/>
                </a:spcAft>
              </a:pPr>
              <a:endParaRPr kumimoji="1" lang="en-US" altLang="zh-CN" sz="12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a:p>
              <a:pPr eaLnBrk="0" fontAlgn="base" hangingPunct="0">
                <a:spcBef>
                  <a:spcPct val="0"/>
                </a:spcBef>
                <a:spcAft>
                  <a:spcPct val="0"/>
                </a:spcAft>
              </a:pPr>
              <a:endParaRPr kumimoji="1" lang="zh-CN" altLang="en-US" sz="1200" b="1" u="sng" dirty="0" err="1">
                <a:solidFill>
                  <a:srgbClr val="0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직사각형 1">
              <a:extLst>
                <a:ext uri="{FF2B5EF4-FFF2-40B4-BE49-F238E27FC236}">
                  <a16:creationId xmlns:a16="http://schemas.microsoft.com/office/drawing/2014/main" id="{E849838E-CE68-4C83-8B35-EC04152BD957}"/>
                </a:ext>
              </a:extLst>
            </p:cNvPr>
            <p:cNvSpPr/>
            <p:nvPr/>
          </p:nvSpPr>
          <p:spPr>
            <a:xfrm>
              <a:off x="9140516" y="4352044"/>
              <a:ext cx="2716963" cy="61112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fontAlgn="base" hangingPunct="0">
                <a:spcBef>
                  <a:spcPct val="0"/>
                </a:spcBef>
                <a:spcAft>
                  <a:spcPct val="0"/>
                </a:spcAft>
              </a:pPr>
              <a:r>
                <a:rPr kumimoji="1" lang="en-US" altLang="zh-CN" sz="1200" b="1" u="sng" dirty="0">
                  <a:solidFill>
                    <a:srgbClr val="000000"/>
                  </a:solidFill>
                  <a:latin typeface="Arial" panose="020B0604020202020204" pitchFamily="34" charset="0"/>
                  <a:ea typeface="微软雅黑" panose="020B0503020204020204" pitchFamily="34" charset="-122"/>
                  <a:cs typeface="Arial" panose="020B0604020202020204" pitchFamily="34" charset="0"/>
                </a:rPr>
                <a:t>Collect</a:t>
              </a:r>
              <a:r>
                <a:rPr kumimoji="1" lang="en-US" altLang="zh-CN" sz="1200" b="1" dirty="0">
                  <a:solidFill>
                    <a:srgbClr val="000000"/>
                  </a:solidFill>
                  <a:latin typeface="Arial" panose="020B0604020202020204" pitchFamily="34" charset="0"/>
                  <a:ea typeface="微软雅黑" panose="020B0503020204020204" pitchFamily="34" charset="-122"/>
                  <a:cs typeface="Arial" panose="020B0604020202020204" pitchFamily="34" charset="0"/>
                </a:rPr>
                <a:t> </a:t>
              </a:r>
              <a:r>
                <a:rPr kumimoji="1" lang="en-US" altLang="zh-CN" sz="1200" dirty="0">
                  <a:solidFill>
                    <a:srgbClr val="000000"/>
                  </a:solidFill>
                  <a:latin typeface="Arial" panose="020B0604020202020204" pitchFamily="34" charset="0"/>
                  <a:ea typeface="微软雅黑" panose="020B0503020204020204" pitchFamily="34" charset="-122"/>
                  <a:cs typeface="Arial" panose="020B0604020202020204" pitchFamily="34" charset="0"/>
                </a:rPr>
                <a:t>energy related information per NF, per Network Slice </a:t>
              </a:r>
            </a:p>
            <a:p>
              <a:pPr eaLnBrk="0" fontAlgn="base" hangingPunct="0">
                <a:spcBef>
                  <a:spcPct val="0"/>
                </a:spcBef>
                <a:spcAft>
                  <a:spcPct val="0"/>
                </a:spcAft>
              </a:pPr>
              <a:r>
                <a:rPr kumimoji="1" lang="en-US" altLang="zh-CN" sz="1200" dirty="0">
                  <a:solidFill>
                    <a:srgbClr val="000000"/>
                  </a:solidFill>
                  <a:latin typeface="Arial" panose="020B0604020202020204" pitchFamily="34" charset="0"/>
                  <a:ea typeface="微软雅黑" panose="020B0503020204020204" pitchFamily="34" charset="-122"/>
                  <a:cs typeface="Arial" panose="020B0604020202020204" pitchFamily="34" charset="0"/>
                </a:rPr>
                <a:t>(EC &amp; EE in R18, Carbon Emission and Renewable Energy in R19) </a:t>
              </a:r>
            </a:p>
          </p:txBody>
        </p:sp>
        <p:sp>
          <p:nvSpPr>
            <p:cNvPr id="32" name="왼쪽/오른쪽 화살표 2">
              <a:extLst>
                <a:ext uri="{FF2B5EF4-FFF2-40B4-BE49-F238E27FC236}">
                  <a16:creationId xmlns:a16="http://schemas.microsoft.com/office/drawing/2014/main" id="{23037BB3-5F6E-442D-B29F-9FA33D6277E3}"/>
                </a:ext>
              </a:extLst>
            </p:cNvPr>
            <p:cNvSpPr/>
            <p:nvPr/>
          </p:nvSpPr>
          <p:spPr bwMode="auto">
            <a:xfrm>
              <a:off x="8123301" y="5211545"/>
              <a:ext cx="926553" cy="389190"/>
            </a:xfrm>
            <a:prstGeom prst="leftRightArrow">
              <a:avLst/>
            </a:prstGeom>
            <a:solidFill>
              <a:srgbClr val="EEECE1">
                <a:lumMod val="5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2" name="矩形: 圆角 21">
            <a:extLst>
              <a:ext uri="{FF2B5EF4-FFF2-40B4-BE49-F238E27FC236}">
                <a16:creationId xmlns:a16="http://schemas.microsoft.com/office/drawing/2014/main" id="{55B48E42-8505-4E82-8AA7-01D351A55D4E}"/>
              </a:ext>
            </a:extLst>
          </p:cNvPr>
          <p:cNvSpPr/>
          <p:nvPr/>
        </p:nvSpPr>
        <p:spPr>
          <a:xfrm>
            <a:off x="637565" y="1109280"/>
            <a:ext cx="4123571" cy="1364929"/>
          </a:xfrm>
          <a:prstGeom prst="roundRect">
            <a:avLst/>
          </a:prstGeom>
          <a:solidFill>
            <a:schemeClr val="accent6">
              <a:alpha val="50000"/>
            </a:scheme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2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3" name="箭头: 下 22">
            <a:extLst>
              <a:ext uri="{FF2B5EF4-FFF2-40B4-BE49-F238E27FC236}">
                <a16:creationId xmlns:a16="http://schemas.microsoft.com/office/drawing/2014/main" id="{952A4697-5794-431C-B6E3-D7D85430F65E}"/>
              </a:ext>
            </a:extLst>
          </p:cNvPr>
          <p:cNvSpPr/>
          <p:nvPr/>
        </p:nvSpPr>
        <p:spPr>
          <a:xfrm>
            <a:off x="2447905" y="2472238"/>
            <a:ext cx="668594" cy="406691"/>
          </a:xfrm>
          <a:prstGeom prst="downArrow">
            <a:avLst/>
          </a:prstGeom>
          <a:solidFill>
            <a:srgbClr val="EEECE1">
              <a:lumMod val="5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fontAlgn="base" hangingPunct="0">
              <a:spcBef>
                <a:spcPct val="0"/>
              </a:spcBef>
              <a:spcAft>
                <a:spcPct val="0"/>
              </a:spcAft>
            </a:pPr>
            <a:endParaRPr lang="zh-CN" altLang="en-US" sz="1200" kern="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文本框 14">
            <a:extLst>
              <a:ext uri="{FF2B5EF4-FFF2-40B4-BE49-F238E27FC236}">
                <a16:creationId xmlns:a16="http://schemas.microsoft.com/office/drawing/2014/main" id="{746EF93C-510E-47B7-915D-F7AA2AFD4E49}"/>
              </a:ext>
            </a:extLst>
          </p:cNvPr>
          <p:cNvSpPr txBox="1"/>
          <p:nvPr/>
        </p:nvSpPr>
        <p:spPr>
          <a:xfrm>
            <a:off x="984295" y="1385341"/>
            <a:ext cx="3595813" cy="553998"/>
          </a:xfrm>
          <a:prstGeom prst="rect">
            <a:avLst/>
          </a:prstGeom>
          <a:noFill/>
        </p:spPr>
        <p:txBody>
          <a:bodyPr wrap="square" lIns="0" tIns="0" rIns="0" bIns="0" rtlCol="0">
            <a:spAutoFit/>
          </a:bodyPr>
          <a:lstStyle/>
          <a:p>
            <a:pPr eaLnBrk="0" fontAlgn="base" hangingPunct="0">
              <a:spcBef>
                <a:spcPct val="0"/>
              </a:spcBef>
              <a:spcAft>
                <a:spcPct val="0"/>
              </a:spcAft>
            </a:pPr>
            <a:r>
              <a:rPr kumimoji="1" lang="en-US" altLang="zh-CN" sz="1200" b="1" u="sng" dirty="0">
                <a:ea typeface="微软雅黑" panose="020B0503020204020204" pitchFamily="34" charset="-122"/>
              </a:rPr>
              <a:t>Monitor &amp; Calculate</a:t>
            </a:r>
            <a:r>
              <a:rPr kumimoji="1" lang="en-US" altLang="zh-CN" sz="1200" dirty="0">
                <a:ea typeface="微软雅黑" panose="020B0503020204020204" pitchFamily="34" charset="-122"/>
              </a:rPr>
              <a:t> </a:t>
            </a:r>
          </a:p>
          <a:p>
            <a:pPr marL="171450" indent="-171450" eaLnBrk="0" fontAlgn="base" hangingPunct="0">
              <a:spcBef>
                <a:spcPct val="0"/>
              </a:spcBef>
              <a:spcAft>
                <a:spcPct val="0"/>
              </a:spcAft>
              <a:buFont typeface="Arial" panose="020B0604020202020204" pitchFamily="34" charset="0"/>
              <a:buChar char="•"/>
            </a:pPr>
            <a:r>
              <a:rPr kumimoji="1" lang="en-US" altLang="zh-CN" sz="1200" dirty="0">
                <a:ea typeface="微软雅黑" panose="020B0503020204020204" pitchFamily="34" charset="-122"/>
              </a:rPr>
              <a:t>Differentiate UE energy consumption in different wireless conditions, e.g., locations, frequency </a:t>
            </a:r>
          </a:p>
        </p:txBody>
      </p:sp>
      <p:sp>
        <p:nvSpPr>
          <p:cNvPr id="34" name="文本框 3">
            <a:extLst>
              <a:ext uri="{FF2B5EF4-FFF2-40B4-BE49-F238E27FC236}">
                <a16:creationId xmlns:a16="http://schemas.microsoft.com/office/drawing/2014/main" id="{7C782666-68B1-4BD9-9190-72FDE3B972AC}"/>
              </a:ext>
            </a:extLst>
          </p:cNvPr>
          <p:cNvSpPr txBox="1">
            <a:spLocks/>
          </p:cNvSpPr>
          <p:nvPr/>
        </p:nvSpPr>
        <p:spPr bwMode="auto">
          <a:xfrm>
            <a:off x="582742" y="5962594"/>
            <a:ext cx="1109545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defPPr>
              <a:defRPr lang="en-GB"/>
            </a:defPPr>
            <a:lvl1pPr marL="228600" indent="-228600" algn="l" rtl="0" eaLnBrk="0" fontAlgn="base" hangingPunct="0">
              <a:lnSpc>
                <a:spcPct val="90000"/>
              </a:lnSpc>
              <a:spcBef>
                <a:spcPct val="0"/>
              </a:spcBef>
              <a:spcAft>
                <a:spcPct val="0"/>
              </a:spcAft>
              <a:buBlip>
                <a:blip r:embed="rId2"/>
              </a:buBlip>
              <a:defRPr sz="2800" kern="1200">
                <a:solidFill>
                  <a:schemeClr val="tx1"/>
                </a:solidFill>
                <a:latin typeface="Arial" panose="020B0604020202020204" pitchFamily="34" charset="0"/>
                <a:ea typeface="+mn-ea"/>
                <a:cs typeface="Arial" panose="020B0604020202020204" pitchFamily="34" charset="0"/>
              </a:defRPr>
            </a:lvl1pPr>
            <a:lvl2pPr marL="457200" indent="-228600" algn="l" rtl="0" eaLnBrk="0" fontAlgn="base" hangingPunct="0">
              <a:lnSpc>
                <a:spcPct val="90000"/>
              </a:lnSpc>
              <a:spcBef>
                <a:spcPct val="0"/>
              </a:spcBef>
              <a:spcAft>
                <a:spcPct val="0"/>
              </a:spcAft>
              <a:buClr>
                <a:srgbClr val="C0000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914400" indent="-228600" algn="l" rtl="0" eaLnBrk="0" fontAlgn="base" hangingPunct="0">
              <a:lnSpc>
                <a:spcPct val="90000"/>
              </a:lnSpc>
              <a:spcBef>
                <a:spcPct val="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371600" indent="-228600" algn="l" rtl="0" eaLnBrk="0" fontAlgn="base" hangingPunct="0">
              <a:lnSpc>
                <a:spcPct val="90000"/>
              </a:lnSpc>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4pPr>
            <a:lvl5pPr marL="1828800" indent="-228600" algn="l" rtl="0" eaLnBrk="0" fontAlgn="base" hangingPunct="0">
              <a:lnSpc>
                <a:spcPct val="90000"/>
              </a:lnSpc>
              <a:spcBef>
                <a:spcPct val="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286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6pPr>
            <a:lvl7pPr marL="2743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7pPr>
            <a:lvl8pPr marL="3200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8pPr>
            <a:lvl9pPr marL="3657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9pPr>
          </a:lstStyle>
          <a:p>
            <a:r>
              <a:rPr lang="en-US" altLang="zh-CN" sz="1600" dirty="0"/>
              <a:t>Observation:</a:t>
            </a:r>
            <a:r>
              <a:rPr lang="zh-CN" altLang="en-US" sz="1600" dirty="0"/>
              <a:t> </a:t>
            </a:r>
            <a:r>
              <a:rPr lang="en-US" altLang="zh-CN" sz="1600" dirty="0"/>
              <a:t>Per UE RAN information is a key factor to justify why CN to be involved for e.g. RAT camping adjustment.</a:t>
            </a:r>
          </a:p>
          <a:p>
            <a:r>
              <a:rPr lang="en-US" altLang="zh-CN" sz="1600" dirty="0"/>
              <a:t>LS to RAN WG is needed</a:t>
            </a:r>
          </a:p>
          <a:p>
            <a:pPr marL="285750" indent="-285750">
              <a:buFont typeface="Arial" panose="020B0604020202020204" pitchFamily="34" charset="0"/>
              <a:buChar char="•"/>
            </a:pPr>
            <a:endParaRPr lang="en-US" altLang="zh-CN" sz="1600" dirty="0"/>
          </a:p>
        </p:txBody>
      </p:sp>
      <p:sp>
        <p:nvSpPr>
          <p:cNvPr id="18" name="文本框 6">
            <a:extLst>
              <a:ext uri="{FF2B5EF4-FFF2-40B4-BE49-F238E27FC236}">
                <a16:creationId xmlns:a16="http://schemas.microsoft.com/office/drawing/2014/main" id="{1395C4C1-F7F3-4D36-AD74-0B9CC1A45474}"/>
              </a:ext>
            </a:extLst>
          </p:cNvPr>
          <p:cNvSpPr txBox="1"/>
          <p:nvPr/>
        </p:nvSpPr>
        <p:spPr>
          <a:xfrm>
            <a:off x="1755320" y="1013077"/>
            <a:ext cx="1385169" cy="385428"/>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fontAlgn="base" hangingPunct="0">
              <a:lnSpc>
                <a:spcPts val="3440"/>
              </a:lnSpc>
              <a:spcBef>
                <a:spcPct val="0"/>
              </a:spcBef>
              <a:spcAft>
                <a:spcPct val="0"/>
              </a:spcAft>
            </a:pPr>
            <a:r>
              <a:rPr kumimoji="1" lang="en-US" altLang="zh-CN" sz="2000" b="1" dirty="0">
                <a:solidFill>
                  <a:prstClr val="black"/>
                </a:solidFill>
                <a:latin typeface="Arial" panose="020B0604020202020204" pitchFamily="34" charset="0"/>
                <a:ea typeface="微软雅黑" panose="020B0503020204020204" pitchFamily="34" charset="-122"/>
                <a:cs typeface="Arial" panose="020B0604020202020204" pitchFamily="34" charset="0"/>
              </a:rPr>
              <a:t>RAN</a:t>
            </a:r>
            <a:endParaRPr kumimoji="1" lang="zh-CN" altLang="en-US" sz="2000" b="1" dirty="0" err="1">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04947249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BE60B2-22FF-445D-860B-7DF9A45CF8AB}"/>
              </a:ext>
            </a:extLst>
          </p:cNvPr>
          <p:cNvSpPr>
            <a:spLocks noGrp="1"/>
          </p:cNvSpPr>
          <p:nvPr>
            <p:ph type="title"/>
          </p:nvPr>
        </p:nvSpPr>
        <p:spPr>
          <a:xfrm>
            <a:off x="0" y="-105138"/>
            <a:ext cx="11710852" cy="1325563"/>
          </a:xfrm>
        </p:spPr>
        <p:txBody>
          <a:bodyPr/>
          <a:lstStyle/>
          <a:p>
            <a:r>
              <a:rPr lang="en-US" altLang="zh-CN" sz="3600" dirty="0">
                <a:latin typeface="Arial" panose="020B0604020202020204" pitchFamily="34" charset="0"/>
                <a:cs typeface="Arial" panose="020B0604020202020204" pitchFamily="34" charset="0"/>
              </a:rPr>
              <a:t>RAN report information(refer to CMCC’s discussion)</a:t>
            </a:r>
            <a:endParaRPr lang="zh-CN" altLang="en-US" sz="3600" dirty="0">
              <a:latin typeface="Arial" panose="020B0604020202020204" pitchFamily="34" charset="0"/>
              <a:cs typeface="Arial" panose="020B0604020202020204" pitchFamily="34" charset="0"/>
            </a:endParaRPr>
          </a:p>
        </p:txBody>
      </p:sp>
      <p:sp>
        <p:nvSpPr>
          <p:cNvPr id="3" name="内容占位符 2">
            <a:extLst>
              <a:ext uri="{FF2B5EF4-FFF2-40B4-BE49-F238E27FC236}">
                <a16:creationId xmlns:a16="http://schemas.microsoft.com/office/drawing/2014/main" id="{0D5687CB-F476-4F4B-AEB4-82D8E8A7F014}"/>
              </a:ext>
            </a:extLst>
          </p:cNvPr>
          <p:cNvSpPr>
            <a:spLocks noGrp="1"/>
          </p:cNvSpPr>
          <p:nvPr>
            <p:ph idx="1"/>
          </p:nvPr>
        </p:nvSpPr>
        <p:spPr>
          <a:xfrm>
            <a:off x="481148" y="1220425"/>
            <a:ext cx="10515600" cy="4351338"/>
          </a:xfrm>
        </p:spPr>
        <p:txBody>
          <a:bodyPr/>
          <a:lstStyle/>
          <a:p>
            <a:r>
              <a:rPr lang="en-US" altLang="zh-CN" sz="2000" dirty="0">
                <a:latin typeface="Arial" panose="020B0604020202020204" pitchFamily="34" charset="0"/>
                <a:cs typeface="Arial" panose="020B0604020202020204" pitchFamily="34" charset="0"/>
              </a:rPr>
              <a:t>Option1</a:t>
            </a:r>
            <a:r>
              <a:rPr lang="zh-CN" altLang="en-US" sz="2000" dirty="0">
                <a:latin typeface="Arial" panose="020B0604020202020204" pitchFamily="34" charset="0"/>
                <a:cs typeface="Arial" panose="020B0604020202020204" pitchFamily="34" charset="0"/>
              </a:rPr>
              <a:t>：</a:t>
            </a:r>
            <a:endParaRPr lang="en-US" altLang="zh-CN" sz="2000" dirty="0">
              <a:latin typeface="Arial" panose="020B0604020202020204" pitchFamily="34" charset="0"/>
              <a:cs typeface="Arial" panose="020B0604020202020204" pitchFamily="34" charset="0"/>
            </a:endParaRPr>
          </a:p>
          <a:p>
            <a:pPr lvl="1"/>
            <a:r>
              <a:rPr lang="en-US" altLang="zh-CN" sz="1800" dirty="0">
                <a:latin typeface="Arial" panose="020B0604020202020204" pitchFamily="34" charset="0"/>
                <a:cs typeface="Arial" panose="020B0604020202020204" pitchFamily="34" charset="0"/>
              </a:rPr>
              <a:t>RAN report UE RSRP/SINR/CQI or generate UE EC levels (i.e., level1, level2,level3) and then report to CN</a:t>
            </a:r>
          </a:p>
          <a:p>
            <a:pPr lvl="1"/>
            <a:r>
              <a:rPr lang="en-US" altLang="zh-CN" sz="1800" dirty="0">
                <a:latin typeface="Arial" panose="020B0604020202020204" pitchFamily="34" charset="0"/>
                <a:cs typeface="Arial" panose="020B0604020202020204" pitchFamily="34" charset="0"/>
              </a:rPr>
              <a:t>Network impact low, all reuse existing parameters</a:t>
            </a:r>
          </a:p>
          <a:p>
            <a:pPr lvl="1"/>
            <a:r>
              <a:rPr lang="en-US" altLang="zh-CN" sz="1800" dirty="0">
                <a:latin typeface="Arial" panose="020B0604020202020204" pitchFamily="34" charset="0"/>
                <a:cs typeface="Arial" panose="020B0604020202020204" pitchFamily="34" charset="0"/>
              </a:rPr>
              <a:t>Depending on the signal quality of UE (RSRP/SINR/CQI), different UE energy consumption levels are determined, for example, strong signal quality with low energy consumption level</a:t>
            </a:r>
          </a:p>
          <a:p>
            <a:pPr lvl="1"/>
            <a:r>
              <a:rPr lang="en-US" altLang="zh-CN" sz="1800" dirty="0">
                <a:latin typeface="Arial" panose="020B0604020202020204" pitchFamily="34" charset="0"/>
                <a:cs typeface="Arial" panose="020B0604020202020204" pitchFamily="34" charset="0"/>
              </a:rPr>
              <a:t>CN generate UE Energy Consumption by considering different</a:t>
            </a:r>
            <a:r>
              <a:rPr lang="zh-CN" altLang="en-US" sz="1800" dirty="0">
                <a:latin typeface="Arial" panose="020B0604020202020204" pitchFamily="34" charset="0"/>
                <a:cs typeface="Arial" panose="020B0604020202020204" pitchFamily="34" charset="0"/>
              </a:rPr>
              <a:t> </a:t>
            </a:r>
            <a:r>
              <a:rPr lang="en-US" altLang="zh-CN" sz="1800" dirty="0">
                <a:latin typeface="Arial" panose="020B0604020202020204" pitchFamily="34" charset="0"/>
                <a:cs typeface="Arial" panose="020B0604020202020204" pitchFamily="34" charset="0"/>
              </a:rPr>
              <a:t>UE</a:t>
            </a:r>
            <a:r>
              <a:rPr lang="zh-CN" altLang="en-US" sz="1800" dirty="0">
                <a:latin typeface="Arial" panose="020B0604020202020204" pitchFamily="34" charset="0"/>
                <a:cs typeface="Arial" panose="020B0604020202020204" pitchFamily="34" charset="0"/>
              </a:rPr>
              <a:t> </a:t>
            </a:r>
            <a:r>
              <a:rPr lang="en-US" altLang="zh-CN" sz="1800" dirty="0">
                <a:latin typeface="Arial" panose="020B0604020202020204" pitchFamily="34" charset="0"/>
                <a:cs typeface="Arial" panose="020B0604020202020204" pitchFamily="34" charset="0"/>
              </a:rPr>
              <a:t>EC</a:t>
            </a:r>
            <a:r>
              <a:rPr lang="zh-CN" altLang="en-US" sz="1800" dirty="0">
                <a:latin typeface="Arial" panose="020B0604020202020204" pitchFamily="34" charset="0"/>
                <a:cs typeface="Arial" panose="020B0604020202020204" pitchFamily="34" charset="0"/>
              </a:rPr>
              <a:t> </a:t>
            </a:r>
            <a:r>
              <a:rPr lang="en-US" altLang="zh-CN" sz="1800" dirty="0">
                <a:latin typeface="Arial" panose="020B0604020202020204" pitchFamily="34" charset="0"/>
                <a:cs typeface="Arial" panose="020B0604020202020204" pitchFamily="34" charset="0"/>
              </a:rPr>
              <a:t>levels</a:t>
            </a:r>
          </a:p>
          <a:p>
            <a:pPr lvl="1"/>
            <a:endParaRPr lang="en-US" altLang="zh-CN" sz="1800" dirty="0">
              <a:latin typeface="Arial" panose="020B0604020202020204" pitchFamily="34" charset="0"/>
              <a:cs typeface="Arial" panose="020B0604020202020204" pitchFamily="34" charset="0"/>
            </a:endParaRPr>
          </a:p>
          <a:p>
            <a:pPr lvl="1"/>
            <a:endParaRPr lang="en-US" altLang="zh-CN" sz="1800" dirty="0">
              <a:latin typeface="Arial" panose="020B0604020202020204" pitchFamily="34" charset="0"/>
              <a:cs typeface="Arial" panose="020B0604020202020204" pitchFamily="34" charset="0"/>
            </a:endParaRPr>
          </a:p>
          <a:p>
            <a:pPr lvl="1"/>
            <a:endParaRPr lang="en-US" altLang="zh-CN" sz="1800" dirty="0">
              <a:latin typeface="Arial" panose="020B0604020202020204" pitchFamily="34" charset="0"/>
              <a:cs typeface="Arial" panose="020B0604020202020204" pitchFamily="34" charset="0"/>
            </a:endParaRPr>
          </a:p>
          <a:p>
            <a:r>
              <a:rPr lang="en-US" altLang="zh-CN" sz="2000" dirty="0">
                <a:latin typeface="Arial" panose="020B0604020202020204" pitchFamily="34" charset="0"/>
                <a:cs typeface="Arial" panose="020B0604020202020204" pitchFamily="34" charset="0"/>
              </a:rPr>
              <a:t>Option2:</a:t>
            </a:r>
          </a:p>
          <a:p>
            <a:pPr lvl="1"/>
            <a:r>
              <a:rPr lang="en-US" altLang="zh-CN" sz="1800" dirty="0">
                <a:latin typeface="Arial" panose="020B0604020202020204" pitchFamily="34" charset="0"/>
                <a:cs typeface="Arial" panose="020B0604020202020204" pitchFamily="34" charset="0"/>
              </a:rPr>
              <a:t>RAN report PRB usage of UE</a:t>
            </a:r>
          </a:p>
          <a:p>
            <a:pPr lvl="1"/>
            <a:r>
              <a:rPr lang="en-US" altLang="zh-CN" sz="1800" dirty="0">
                <a:latin typeface="Arial" panose="020B0604020202020204" pitchFamily="34" charset="0"/>
                <a:cs typeface="Arial" panose="020B0604020202020204" pitchFamily="34" charset="0"/>
              </a:rPr>
              <a:t>Need FFS,RAN enhancement to support UE level PRB usage generation</a:t>
            </a:r>
          </a:p>
          <a:p>
            <a:endParaRPr lang="en-US" altLang="zh-CN" sz="2000" dirty="0">
              <a:latin typeface="Arial" panose="020B0604020202020204" pitchFamily="34" charset="0"/>
              <a:cs typeface="Arial" panose="020B0604020202020204" pitchFamily="34" charset="0"/>
            </a:endParaRPr>
          </a:p>
          <a:p>
            <a:endParaRPr lang="en-US" altLang="zh-CN" sz="2000" dirty="0">
              <a:latin typeface="Arial" panose="020B0604020202020204" pitchFamily="34" charset="0"/>
              <a:cs typeface="Arial" panose="020B0604020202020204" pitchFamily="34" charset="0"/>
            </a:endParaRPr>
          </a:p>
          <a:p>
            <a:endParaRPr lang="zh-CN" altLang="en-US" sz="2000" dirty="0">
              <a:latin typeface="Arial" panose="020B0604020202020204" pitchFamily="34" charset="0"/>
              <a:cs typeface="Arial" panose="020B0604020202020204" pitchFamily="34" charset="0"/>
            </a:endParaRPr>
          </a:p>
        </p:txBody>
      </p:sp>
      <p:pic>
        <p:nvPicPr>
          <p:cNvPr id="5" name="图片 4">
            <a:extLst>
              <a:ext uri="{FF2B5EF4-FFF2-40B4-BE49-F238E27FC236}">
                <a16:creationId xmlns:a16="http://schemas.microsoft.com/office/drawing/2014/main" id="{19446F29-79DD-44BC-8006-942A02D86428}"/>
              </a:ext>
            </a:extLst>
          </p:cNvPr>
          <p:cNvPicPr>
            <a:picLocks noChangeAspect="1"/>
          </p:cNvPicPr>
          <p:nvPr/>
        </p:nvPicPr>
        <p:blipFill>
          <a:blip r:embed="rId4"/>
          <a:stretch>
            <a:fillRect/>
          </a:stretch>
        </p:blipFill>
        <p:spPr>
          <a:xfrm>
            <a:off x="3271186" y="5047955"/>
            <a:ext cx="4813604" cy="1282746"/>
          </a:xfrm>
          <a:prstGeom prst="rect">
            <a:avLst/>
          </a:prstGeom>
        </p:spPr>
      </p:pic>
      <p:graphicFrame>
        <p:nvGraphicFramePr>
          <p:cNvPr id="6" name="对象 5">
            <a:extLst>
              <a:ext uri="{FF2B5EF4-FFF2-40B4-BE49-F238E27FC236}">
                <a16:creationId xmlns:a16="http://schemas.microsoft.com/office/drawing/2014/main" id="{F980784F-0C0C-4815-B81B-8C2F6FB57459}"/>
              </a:ext>
            </a:extLst>
          </p:cNvPr>
          <p:cNvGraphicFramePr>
            <a:graphicFrameLocks noChangeAspect="1"/>
          </p:cNvGraphicFramePr>
          <p:nvPr>
            <p:extLst>
              <p:ext uri="{D42A27DB-BD31-4B8C-83A1-F6EECF244321}">
                <p14:modId xmlns:p14="http://schemas.microsoft.com/office/powerpoint/2010/main" val="2519859999"/>
              </p:ext>
            </p:extLst>
          </p:nvPr>
        </p:nvGraphicFramePr>
        <p:xfrm>
          <a:off x="927235" y="3117261"/>
          <a:ext cx="4811713" cy="936625"/>
        </p:xfrm>
        <a:graphic>
          <a:graphicData uri="http://schemas.openxmlformats.org/presentationml/2006/ole">
            <mc:AlternateContent xmlns:mc="http://schemas.openxmlformats.org/markup-compatibility/2006">
              <mc:Choice xmlns:v="urn:schemas-microsoft-com:vml" Requires="v">
                <p:oleObj spid="_x0000_s1027" name="Equation" r:id="rId5" imgW="2616120" imgH="507960" progId="Equation.DSMT4">
                  <p:embed/>
                </p:oleObj>
              </mc:Choice>
              <mc:Fallback>
                <p:oleObj name="Equation" r:id="rId5" imgW="2616120" imgH="507960" progId="Equation.DSMT4">
                  <p:embed/>
                  <p:pic>
                    <p:nvPicPr>
                      <p:cNvPr id="2" name="对象 1">
                        <a:extLst>
                          <a:ext uri="{FF2B5EF4-FFF2-40B4-BE49-F238E27FC236}">
                            <a16:creationId xmlns:a16="http://schemas.microsoft.com/office/drawing/2014/main" id="{597C85E1-D42F-4BC3-A1E6-B5EB0BAE0A1B}"/>
                          </a:ext>
                        </a:extLst>
                      </p:cNvPr>
                      <p:cNvPicPr/>
                      <p:nvPr/>
                    </p:nvPicPr>
                    <p:blipFill>
                      <a:blip r:embed="rId6"/>
                      <a:stretch>
                        <a:fillRect/>
                      </a:stretch>
                    </p:blipFill>
                    <p:spPr>
                      <a:xfrm>
                        <a:off x="927235" y="3117261"/>
                        <a:ext cx="4811713" cy="936625"/>
                      </a:xfrm>
                      <a:prstGeom prst="rect">
                        <a:avLst/>
                      </a:prstGeom>
                    </p:spPr>
                  </p:pic>
                </p:oleObj>
              </mc:Fallback>
            </mc:AlternateContent>
          </a:graphicData>
        </a:graphic>
      </p:graphicFrame>
      <p:sp>
        <p:nvSpPr>
          <p:cNvPr id="7" name="矩形 6">
            <a:extLst>
              <a:ext uri="{FF2B5EF4-FFF2-40B4-BE49-F238E27FC236}">
                <a16:creationId xmlns:a16="http://schemas.microsoft.com/office/drawing/2014/main" id="{32803EB7-167A-4BEE-8819-29070A6A1508}"/>
              </a:ext>
            </a:extLst>
          </p:cNvPr>
          <p:cNvSpPr/>
          <p:nvPr/>
        </p:nvSpPr>
        <p:spPr>
          <a:xfrm>
            <a:off x="7459088" y="3358985"/>
            <a:ext cx="4436821" cy="738664"/>
          </a:xfrm>
          <a:prstGeom prst="rect">
            <a:avLst/>
          </a:prstGeom>
        </p:spPr>
        <p:txBody>
          <a:bodyPr wrap="square">
            <a:spAutoFit/>
          </a:bodyPr>
          <a:lstStyle/>
          <a:p>
            <a:r>
              <a:rPr lang="en-US" altLang="zh-CN" sz="1400" dirty="0">
                <a:ea typeface="微软雅黑" panose="020B0503020204020204" pitchFamily="34" charset="-122"/>
              </a:rPr>
              <a:t>mean value of Qi coefficient corresponds to different RSRP, different RSRPS correspond to different coefficients</a:t>
            </a:r>
            <a:endParaRPr lang="zh-CN" altLang="en-US" sz="1400" dirty="0">
              <a:ea typeface="微软雅黑" panose="020B0503020204020204" pitchFamily="34" charset="-122"/>
            </a:endParaRPr>
          </a:p>
        </p:txBody>
      </p:sp>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FDD46B28-113D-4DF0-87C4-FF314738AF95}"/>
                  </a:ext>
                </a:extLst>
              </p:cNvPr>
              <p:cNvSpPr/>
              <p:nvPr/>
            </p:nvSpPr>
            <p:spPr>
              <a:xfrm>
                <a:off x="6755883" y="3358985"/>
                <a:ext cx="70320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i="1" smtClean="0">
                              <a:latin typeface="Cambria Math" panose="02040503050406030204" pitchFamily="18" charset="0"/>
                            </a:rPr>
                          </m:ctrlPr>
                        </m:sSubPr>
                        <m:e>
                          <m:r>
                            <a:rPr lang="zh-CN" altLang="en-US" i="1">
                              <a:latin typeface="Cambria Math" panose="02040503050406030204" pitchFamily="18" charset="0"/>
                            </a:rPr>
                            <m:t>𝑄</m:t>
                          </m:r>
                        </m:e>
                        <m:sub>
                          <m:r>
                            <a:rPr lang="en-US" altLang="zh-CN" b="0" i="1" smtClean="0">
                              <a:latin typeface="Cambria Math" panose="02040503050406030204" pitchFamily="18" charset="0"/>
                            </a:rPr>
                            <m:t>𝑈𝐸</m:t>
                          </m:r>
                        </m:sub>
                      </m:sSub>
                      <m:r>
                        <a:rPr lang="en-US" altLang="zh-CN" b="0" i="1" smtClean="0">
                          <a:latin typeface="Cambria Math" panose="02040503050406030204" pitchFamily="18" charset="0"/>
                        </a:rPr>
                        <m:t>:</m:t>
                      </m:r>
                    </m:oMath>
                  </m:oMathPara>
                </a14:m>
                <a:endParaRPr lang="zh-CN" altLang="en-US" dirty="0"/>
              </a:p>
            </p:txBody>
          </p:sp>
        </mc:Choice>
        <mc:Fallback>
          <p:sp>
            <p:nvSpPr>
              <p:cNvPr id="8" name="矩形 7">
                <a:extLst>
                  <a:ext uri="{FF2B5EF4-FFF2-40B4-BE49-F238E27FC236}">
                    <a16:creationId xmlns:a16="http://schemas.microsoft.com/office/drawing/2014/main" id="{FDD46B28-113D-4DF0-87C4-FF314738AF95}"/>
                  </a:ext>
                </a:extLst>
              </p:cNvPr>
              <p:cNvSpPr>
                <a:spLocks noRot="1" noChangeAspect="1" noMove="1" noResize="1" noEditPoints="1" noAdjustHandles="1" noChangeArrowheads="1" noChangeShapeType="1" noTextEdit="1"/>
              </p:cNvSpPr>
              <p:nvPr/>
            </p:nvSpPr>
            <p:spPr>
              <a:xfrm>
                <a:off x="6755883" y="3358985"/>
                <a:ext cx="703205" cy="369332"/>
              </a:xfrm>
              <a:prstGeom prst="rect">
                <a:avLst/>
              </a:prstGeom>
              <a:blipFill>
                <a:blip r:embed="rId7"/>
                <a:stretch>
                  <a:fillRect b="-1147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8661118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pPr marL="0" indent="0">
              <a:buNone/>
            </a:pPr>
            <a:r>
              <a:rPr kumimoji="1" lang="en-US" altLang="zh-CN" sz="3200" dirty="0" err="1">
                <a:latin typeface="Arial" panose="020B0604020202020204" pitchFamily="34" charset="0"/>
                <a:ea typeface="微软雅黑" panose="020B0503020204020204" pitchFamily="34" charset="-122"/>
                <a:cs typeface="Arial" panose="020B0604020202020204" pitchFamily="34" charset="0"/>
              </a:rPr>
              <a:t>vivo’s</a:t>
            </a:r>
            <a:r>
              <a:rPr kumimoji="1" lang="en-US" altLang="zh-CN" sz="3200">
                <a:latin typeface="Arial" panose="020B0604020202020204" pitchFamily="34" charset="0"/>
                <a:ea typeface="微软雅黑" panose="020B0503020204020204" pitchFamily="34" charset="-122"/>
                <a:cs typeface="Arial" panose="020B0604020202020204" pitchFamily="34" charset="0"/>
              </a:rPr>
              <a:t> observations</a:t>
            </a:r>
            <a:endParaRPr kumimoji="1" lang="en-US" altLang="zh-CN" sz="3200" dirty="0">
              <a:latin typeface="Arial" panose="020B0604020202020204" pitchFamily="34" charset="0"/>
              <a:ea typeface="微软雅黑" panose="020B0503020204020204" pitchFamily="34" charset="-122"/>
              <a:cs typeface="Arial" panose="020B0604020202020204" pitchFamily="34" charset="0"/>
            </a:endParaRPr>
          </a:p>
        </p:txBody>
      </p:sp>
      <p:sp>
        <p:nvSpPr>
          <p:cNvPr id="3" name="内容占位符 2">
            <a:extLst>
              <a:ext uri="{FF2B5EF4-FFF2-40B4-BE49-F238E27FC236}">
                <a16:creationId xmlns:a16="http://schemas.microsoft.com/office/drawing/2014/main" id="{311C4D38-E597-4355-82D6-56FA520D9B65}"/>
              </a:ext>
            </a:extLst>
          </p:cNvPr>
          <p:cNvSpPr>
            <a:spLocks noGrp="1"/>
          </p:cNvSpPr>
          <p:nvPr>
            <p:ph idx="1"/>
          </p:nvPr>
        </p:nvSpPr>
        <p:spPr>
          <a:xfrm>
            <a:off x="603069" y="1253331"/>
            <a:ext cx="10515600" cy="4351338"/>
          </a:xfrm>
        </p:spPr>
        <p:txBody>
          <a:bodyPr/>
          <a:lstStyle/>
          <a:p>
            <a:r>
              <a:rPr lang="en-US" altLang="zh-CN" dirty="0">
                <a:latin typeface="Arial" panose="020B0604020202020204" pitchFamily="34" charset="0"/>
                <a:cs typeface="Arial" panose="020B0604020202020204" pitchFamily="34" charset="0"/>
              </a:rPr>
              <a:t>Evaluate and identify more scenarios other than Charging</a:t>
            </a:r>
          </a:p>
          <a:p>
            <a:r>
              <a:rPr lang="en-US" altLang="zh-CN" dirty="0">
                <a:latin typeface="Arial" panose="020B0604020202020204" pitchFamily="34" charset="0"/>
                <a:cs typeface="Arial" panose="020B0604020202020204" pitchFamily="34" charset="0"/>
              </a:rPr>
              <a:t>User experience needs to be maintained when achieving network energy efficiency</a:t>
            </a:r>
          </a:p>
          <a:p>
            <a:r>
              <a:rPr lang="en-US" altLang="zh-CN" dirty="0">
                <a:latin typeface="Arial" panose="020B0604020202020204" pitchFamily="34" charset="0"/>
                <a:cs typeface="Arial" panose="020B0604020202020204" pitchFamily="34" charset="0"/>
              </a:rPr>
              <a:t>It is essential to involve RAN impact to provide UE level energy related information in Rel-19</a:t>
            </a:r>
          </a:p>
          <a:p>
            <a:pPr lvl="1"/>
            <a:r>
              <a:rPr lang="en-US" altLang="zh-CN" dirty="0">
                <a:latin typeface="Arial" panose="020B0604020202020204" pitchFamily="34" charset="0"/>
                <a:cs typeface="Arial" panose="020B0604020202020204" pitchFamily="34" charset="0"/>
              </a:rPr>
              <a:t>The energy consumption is not basically related to data volume, it is important to involve RAN when talking about network energy saving and energy efficiency considering the majority of network energy is consumed in the RAN	</a:t>
            </a:r>
          </a:p>
          <a:p>
            <a:pPr lvl="1"/>
            <a:r>
              <a:rPr lang="en-US" altLang="zh-CN" dirty="0">
                <a:latin typeface="Arial" panose="020B0604020202020204" pitchFamily="34" charset="0"/>
                <a:cs typeface="Arial" panose="020B0604020202020204" pitchFamily="34" charset="0"/>
              </a:rPr>
              <a:t>FINER granularity methods (e.g., RSRP based UE EC level reporting from RAN) compared to data volume is needed</a:t>
            </a:r>
          </a:p>
          <a:p>
            <a:endParaRPr lang="zh-CN"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2005084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schemas.openxmlformats.org/package/2006/metadata/core-properties"/>
    <ds:schemaRef ds:uri="http://schemas.microsoft.com/office/infopath/2007/PartnerControls"/>
    <ds:schemaRef ds:uri="679a257e-872f-4c98-9e8a-0a9c104f72cd"/>
    <ds:schemaRef ds:uri="http://www.w3.org/XML/1998/namespace"/>
    <ds:schemaRef ds:uri="http://schemas.microsoft.com/office/2006/documentManagement/types"/>
    <ds:schemaRef ds:uri="http://schemas.microsoft.com/office/2006/metadata/properties"/>
    <ds:schemaRef ds:uri="http://purl.org/dc/elements/1.1/"/>
    <ds:schemaRef ds:uri="http://purl.org/dc/dcmitype/"/>
    <ds:schemaRef ds:uri="280d8efa-eff2-4910-88d2-79ca146720c4"/>
  </ds:schemaRefs>
</ds:datastoreItem>
</file>

<file path=docProps/app.xml><?xml version="1.0" encoding="utf-8"?>
<Properties xmlns="http://schemas.openxmlformats.org/officeDocument/2006/extended-properties" xmlns:vt="http://schemas.openxmlformats.org/officeDocument/2006/docPropsVTypes">
  <Template/>
  <TotalTime>7187</TotalTime>
  <Words>985</Words>
  <Application>Microsoft Office PowerPoint</Application>
  <PresentationFormat>宽屏</PresentationFormat>
  <Paragraphs>98</Paragraphs>
  <Slides>7</Slides>
  <Notes>2</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7</vt:i4>
      </vt:variant>
    </vt:vector>
  </HeadingPairs>
  <TitlesOfParts>
    <vt:vector size="16" baseType="lpstr">
      <vt:lpstr>宋体</vt:lpstr>
      <vt:lpstr>微软雅黑</vt:lpstr>
      <vt:lpstr>Arial</vt:lpstr>
      <vt:lpstr>Calibri</vt:lpstr>
      <vt:lpstr>Calibri Light</vt:lpstr>
      <vt:lpstr>Cambria Math</vt:lpstr>
      <vt:lpstr>Times New Roman</vt:lpstr>
      <vt:lpstr>Office Theme</vt:lpstr>
      <vt:lpstr>Equation</vt:lpstr>
      <vt:lpstr>R19 EnergySys Proposal</vt:lpstr>
      <vt:lpstr>How to calculate per UE Energy Consumption？</vt:lpstr>
      <vt:lpstr>How to use the UE energy consumption？</vt:lpstr>
      <vt:lpstr>EC Calculation: CN NF or CHF?</vt:lpstr>
      <vt:lpstr>Way forward for R19:Suggested work for different WGs</vt:lpstr>
      <vt:lpstr>RAN report information(refer to CMCC’s discussion)</vt:lpstr>
      <vt:lpstr>vivo’s observations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vivo3</cp:lastModifiedBy>
  <cp:revision>699</cp:revision>
  <dcterms:created xsi:type="dcterms:W3CDTF">2010-02-05T13:52:04Z</dcterms:created>
  <dcterms:modified xsi:type="dcterms:W3CDTF">2024-08-08T08:43:02Z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